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428" r:id="rId3"/>
    <p:sldId id="429" r:id="rId4"/>
    <p:sldId id="435" r:id="rId5"/>
    <p:sldId id="409" r:id="rId6"/>
    <p:sldId id="411" r:id="rId7"/>
    <p:sldId id="412" r:id="rId9"/>
    <p:sldId id="436" r:id="rId10"/>
    <p:sldId id="427" r:id="rId11"/>
    <p:sldId id="430" r:id="rId12"/>
    <p:sldId id="432" r:id="rId13"/>
    <p:sldId id="433" r:id="rId14"/>
    <p:sldId id="431" r:id="rId15"/>
    <p:sldId id="434" r:id="rId16"/>
    <p:sldId id="426" r:id="rId17"/>
    <p:sldId id="439" r:id="rId18"/>
    <p:sldId id="438" r:id="rId19"/>
    <p:sldId id="440" r:id="rId20"/>
    <p:sldId id="441" r:id="rId21"/>
    <p:sldId id="442" r:id="rId22"/>
    <p:sldId id="443" r:id="rId23"/>
    <p:sldId id="444" r:id="rId24"/>
    <p:sldId id="445" r:id="rId25"/>
    <p:sldId id="446" r:id="rId26"/>
    <p:sldId id="420" r:id="rId27"/>
    <p:sldId id="447" r:id="rId28"/>
    <p:sldId id="448" r:id="rId29"/>
  </p:sldIdLst>
  <p:sldSz cx="12192000" cy="6858000"/>
  <p:notesSz cx="6858000" cy="9144000"/>
  <p:embeddedFontLst>
    <p:embeddedFont>
      <p:font typeface="微软雅黑" panose="020B0503020204020204" pitchFamily="34" charset="-122"/>
      <p:regular r:id="rId33"/>
    </p:embeddedFont>
    <p:embeddedFont>
      <p:font typeface="腾祥嘉丽准粗圆简" panose="01010104010101010101" pitchFamily="2" charset="-122"/>
      <p:regular r:id="rId34"/>
    </p:embeddedFont>
    <p:embeddedFont>
      <p:font typeface="二字元煜臣拙宋简" panose="02010604000000000000" pitchFamily="2" charset="-122"/>
      <p:regular r:id="rId35"/>
    </p:embeddedFont>
    <p:embeddedFont>
      <p:font typeface="Aa语文老师的字 (非商业使用)" panose="02010600010101010101" pitchFamily="2" charset="-122"/>
      <p:regular r:id="rId36"/>
    </p:embeddedFont>
    <p:embeddedFont>
      <p:font typeface="潮字社国风冉宋简-闪" panose="02010604000000000000" pitchFamily="2" charset="-122"/>
      <p:regular r:id="rId37"/>
    </p:embeddedFont>
    <p:embeddedFont>
      <p:font typeface="Calibri" panose="020F0502020204030204" charset="0"/>
      <p:regular r:id="rId38"/>
      <p:bold r:id="rId39"/>
      <p:italic r:id="rId40"/>
      <p:boldItalic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9F92"/>
    <a:srgbClr val="68B6DD"/>
    <a:srgbClr val="B4CBDF"/>
    <a:srgbClr val="FFFFFF"/>
    <a:srgbClr val="BD7A57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67" d="100"/>
          <a:sy n="67" d="100"/>
        </p:scale>
        <p:origin x="688" y="52"/>
      </p:cViewPr>
      <p:guideLst>
        <p:guide orient="horz" pos="216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font" Target="fonts/font9.fntdata"/><Relationship Id="rId40" Type="http://schemas.openxmlformats.org/officeDocument/2006/relationships/font" Target="fonts/font8.fntdata"/><Relationship Id="rId4" Type="http://schemas.openxmlformats.org/officeDocument/2006/relationships/slide" Target="slides/slide2.xml"/><Relationship Id="rId39" Type="http://schemas.openxmlformats.org/officeDocument/2006/relationships/font" Target="fonts/font7.fntdata"/><Relationship Id="rId38" Type="http://schemas.openxmlformats.org/officeDocument/2006/relationships/font" Target="fonts/font6.fntdata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0F6CD-925D-488C-A69D-1F0F4203BB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0F6CD-925D-488C-A69D-1F0F4203BB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0F6CD-925D-488C-A69D-1F0F4203BB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0F6CD-925D-488C-A69D-1F0F4203BB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0F6CD-925D-488C-A69D-1F0F4203BB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0F6CD-925D-488C-A69D-1F0F4203BB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emf"/><Relationship Id="rId8" Type="http://schemas.openxmlformats.org/officeDocument/2006/relationships/tags" Target="../tags/tag4.xml"/><Relationship Id="rId7" Type="http://schemas.openxmlformats.org/officeDocument/2006/relationships/image" Target="../media/image3.emf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0" Type="http://schemas.openxmlformats.org/officeDocument/2006/relationships/tags" Target="../tags/tag25.xml"/><Relationship Id="rId4" Type="http://schemas.openxmlformats.org/officeDocument/2006/relationships/tags" Target="../tags/tag2.xml"/><Relationship Id="rId39" Type="http://schemas.openxmlformats.org/officeDocument/2006/relationships/tags" Target="../tags/tag24.xml"/><Relationship Id="rId38" Type="http://schemas.openxmlformats.org/officeDocument/2006/relationships/tags" Target="../tags/tag23.xml"/><Relationship Id="rId37" Type="http://schemas.openxmlformats.org/officeDocument/2006/relationships/tags" Target="../tags/tag22.xml"/><Relationship Id="rId36" Type="http://schemas.openxmlformats.org/officeDocument/2006/relationships/image" Target="../media/image14.png"/><Relationship Id="rId35" Type="http://schemas.openxmlformats.org/officeDocument/2006/relationships/tags" Target="../tags/tag21.xml"/><Relationship Id="rId34" Type="http://schemas.openxmlformats.org/officeDocument/2006/relationships/image" Target="../media/image13.emf"/><Relationship Id="rId33" Type="http://schemas.openxmlformats.org/officeDocument/2006/relationships/tags" Target="../tags/tag20.xml"/><Relationship Id="rId32" Type="http://schemas.openxmlformats.org/officeDocument/2006/relationships/tags" Target="../tags/tag19.xml"/><Relationship Id="rId31" Type="http://schemas.openxmlformats.org/officeDocument/2006/relationships/tags" Target="../tags/tag18.xml"/><Relationship Id="rId30" Type="http://schemas.openxmlformats.org/officeDocument/2006/relationships/tags" Target="../tags/tag17.xml"/><Relationship Id="rId3" Type="http://schemas.openxmlformats.org/officeDocument/2006/relationships/image" Target="../media/image1.png"/><Relationship Id="rId29" Type="http://schemas.openxmlformats.org/officeDocument/2006/relationships/tags" Target="../tags/tag16.xml"/><Relationship Id="rId28" Type="http://schemas.openxmlformats.org/officeDocument/2006/relationships/image" Target="../media/image12.emf"/><Relationship Id="rId27" Type="http://schemas.openxmlformats.org/officeDocument/2006/relationships/tags" Target="../tags/tag15.xml"/><Relationship Id="rId26" Type="http://schemas.openxmlformats.org/officeDocument/2006/relationships/image" Target="../media/image11.png"/><Relationship Id="rId25" Type="http://schemas.openxmlformats.org/officeDocument/2006/relationships/tags" Target="../tags/tag14.xml"/><Relationship Id="rId24" Type="http://schemas.openxmlformats.org/officeDocument/2006/relationships/tags" Target="../tags/tag13.xml"/><Relationship Id="rId23" Type="http://schemas.openxmlformats.org/officeDocument/2006/relationships/tags" Target="../tags/tag12.xml"/><Relationship Id="rId22" Type="http://schemas.openxmlformats.org/officeDocument/2006/relationships/tags" Target="../tags/tag11.xml"/><Relationship Id="rId21" Type="http://schemas.openxmlformats.org/officeDocument/2006/relationships/image" Target="../media/image10.emf"/><Relationship Id="rId20" Type="http://schemas.openxmlformats.org/officeDocument/2006/relationships/tags" Target="../tags/tag10.xml"/><Relationship Id="rId2" Type="http://schemas.openxmlformats.org/officeDocument/2006/relationships/tags" Target="../tags/tag1.xml"/><Relationship Id="rId19" Type="http://schemas.openxmlformats.org/officeDocument/2006/relationships/image" Target="../media/image9.emf"/><Relationship Id="rId18" Type="http://schemas.openxmlformats.org/officeDocument/2006/relationships/tags" Target="../tags/tag9.xml"/><Relationship Id="rId17" Type="http://schemas.openxmlformats.org/officeDocument/2006/relationships/image" Target="../media/image8.emf"/><Relationship Id="rId16" Type="http://schemas.openxmlformats.org/officeDocument/2006/relationships/tags" Target="../tags/tag8.xml"/><Relationship Id="rId15" Type="http://schemas.openxmlformats.org/officeDocument/2006/relationships/image" Target="../media/image7.emf"/><Relationship Id="rId14" Type="http://schemas.openxmlformats.org/officeDocument/2006/relationships/tags" Target="../tags/tag7.xml"/><Relationship Id="rId13" Type="http://schemas.openxmlformats.org/officeDocument/2006/relationships/image" Target="../media/image6.emf"/><Relationship Id="rId12" Type="http://schemas.openxmlformats.org/officeDocument/2006/relationships/tags" Target="../tags/tag6.xml"/><Relationship Id="rId11" Type="http://schemas.openxmlformats.org/officeDocument/2006/relationships/image" Target="../media/image5.emf"/><Relationship Id="rId10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emf"/><Relationship Id="rId8" Type="http://schemas.openxmlformats.org/officeDocument/2006/relationships/tags" Target="../tags/tag92.xml"/><Relationship Id="rId7" Type="http://schemas.openxmlformats.org/officeDocument/2006/relationships/image" Target="../media/image3.emf"/><Relationship Id="rId6" Type="http://schemas.openxmlformats.org/officeDocument/2006/relationships/tags" Target="../tags/tag91.xml"/><Relationship Id="rId5" Type="http://schemas.openxmlformats.org/officeDocument/2006/relationships/image" Target="../media/image2.png"/><Relationship Id="rId40" Type="http://schemas.openxmlformats.org/officeDocument/2006/relationships/tags" Target="../tags/tag113.xml"/><Relationship Id="rId4" Type="http://schemas.openxmlformats.org/officeDocument/2006/relationships/tags" Target="../tags/tag90.xml"/><Relationship Id="rId39" Type="http://schemas.openxmlformats.org/officeDocument/2006/relationships/tags" Target="../tags/tag112.xml"/><Relationship Id="rId38" Type="http://schemas.openxmlformats.org/officeDocument/2006/relationships/tags" Target="../tags/tag111.xml"/><Relationship Id="rId37" Type="http://schemas.openxmlformats.org/officeDocument/2006/relationships/tags" Target="../tags/tag110.xml"/><Relationship Id="rId36" Type="http://schemas.openxmlformats.org/officeDocument/2006/relationships/image" Target="../media/image14.png"/><Relationship Id="rId35" Type="http://schemas.openxmlformats.org/officeDocument/2006/relationships/tags" Target="../tags/tag109.xml"/><Relationship Id="rId34" Type="http://schemas.openxmlformats.org/officeDocument/2006/relationships/image" Target="../media/image13.emf"/><Relationship Id="rId33" Type="http://schemas.openxmlformats.org/officeDocument/2006/relationships/tags" Target="../tags/tag108.xml"/><Relationship Id="rId32" Type="http://schemas.openxmlformats.org/officeDocument/2006/relationships/tags" Target="../tags/tag107.xml"/><Relationship Id="rId31" Type="http://schemas.openxmlformats.org/officeDocument/2006/relationships/tags" Target="../tags/tag106.xml"/><Relationship Id="rId30" Type="http://schemas.openxmlformats.org/officeDocument/2006/relationships/tags" Target="../tags/tag105.xml"/><Relationship Id="rId3" Type="http://schemas.openxmlformats.org/officeDocument/2006/relationships/image" Target="../media/image1.png"/><Relationship Id="rId29" Type="http://schemas.openxmlformats.org/officeDocument/2006/relationships/tags" Target="../tags/tag104.xml"/><Relationship Id="rId28" Type="http://schemas.openxmlformats.org/officeDocument/2006/relationships/image" Target="../media/image12.emf"/><Relationship Id="rId27" Type="http://schemas.openxmlformats.org/officeDocument/2006/relationships/tags" Target="../tags/tag103.xml"/><Relationship Id="rId26" Type="http://schemas.openxmlformats.org/officeDocument/2006/relationships/image" Target="../media/image11.png"/><Relationship Id="rId25" Type="http://schemas.openxmlformats.org/officeDocument/2006/relationships/tags" Target="../tags/tag102.xml"/><Relationship Id="rId24" Type="http://schemas.openxmlformats.org/officeDocument/2006/relationships/tags" Target="../tags/tag101.xml"/><Relationship Id="rId23" Type="http://schemas.openxmlformats.org/officeDocument/2006/relationships/tags" Target="../tags/tag100.xml"/><Relationship Id="rId22" Type="http://schemas.openxmlformats.org/officeDocument/2006/relationships/tags" Target="../tags/tag99.xml"/><Relationship Id="rId21" Type="http://schemas.openxmlformats.org/officeDocument/2006/relationships/image" Target="../media/image10.emf"/><Relationship Id="rId20" Type="http://schemas.openxmlformats.org/officeDocument/2006/relationships/tags" Target="../tags/tag98.xml"/><Relationship Id="rId2" Type="http://schemas.openxmlformats.org/officeDocument/2006/relationships/tags" Target="../tags/tag89.xml"/><Relationship Id="rId19" Type="http://schemas.openxmlformats.org/officeDocument/2006/relationships/image" Target="../media/image9.emf"/><Relationship Id="rId18" Type="http://schemas.openxmlformats.org/officeDocument/2006/relationships/tags" Target="../tags/tag97.xml"/><Relationship Id="rId17" Type="http://schemas.openxmlformats.org/officeDocument/2006/relationships/image" Target="../media/image8.emf"/><Relationship Id="rId16" Type="http://schemas.openxmlformats.org/officeDocument/2006/relationships/tags" Target="../tags/tag96.xml"/><Relationship Id="rId15" Type="http://schemas.openxmlformats.org/officeDocument/2006/relationships/image" Target="../media/image7.emf"/><Relationship Id="rId14" Type="http://schemas.openxmlformats.org/officeDocument/2006/relationships/tags" Target="../tags/tag95.xml"/><Relationship Id="rId13" Type="http://schemas.openxmlformats.org/officeDocument/2006/relationships/image" Target="../media/image6.emf"/><Relationship Id="rId12" Type="http://schemas.openxmlformats.org/officeDocument/2006/relationships/tags" Target="../tags/tag94.xml"/><Relationship Id="rId11" Type="http://schemas.openxmlformats.org/officeDocument/2006/relationships/image" Target="../media/image5.emf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34.xml"/><Relationship Id="rId7" Type="http://schemas.openxmlformats.org/officeDocument/2006/relationships/image" Target="../media/image16.png"/><Relationship Id="rId6" Type="http://schemas.openxmlformats.org/officeDocument/2006/relationships/tags" Target="../tags/tag33.xml"/><Relationship Id="rId5" Type="http://schemas.openxmlformats.org/officeDocument/2006/relationships/image" Target="../media/image9.emf"/><Relationship Id="rId4" Type="http://schemas.openxmlformats.org/officeDocument/2006/relationships/tags" Target="../tags/tag32.xml"/><Relationship Id="rId36" Type="http://schemas.openxmlformats.org/officeDocument/2006/relationships/tags" Target="../tags/tag52.xml"/><Relationship Id="rId35" Type="http://schemas.openxmlformats.org/officeDocument/2006/relationships/tags" Target="../tags/tag51.xml"/><Relationship Id="rId34" Type="http://schemas.openxmlformats.org/officeDocument/2006/relationships/tags" Target="../tags/tag50.xml"/><Relationship Id="rId33" Type="http://schemas.openxmlformats.org/officeDocument/2006/relationships/tags" Target="../tags/tag49.xml"/><Relationship Id="rId32" Type="http://schemas.openxmlformats.org/officeDocument/2006/relationships/tags" Target="../tags/tag48.xml"/><Relationship Id="rId31" Type="http://schemas.openxmlformats.org/officeDocument/2006/relationships/image" Target="../media/image19.emf"/><Relationship Id="rId30" Type="http://schemas.openxmlformats.org/officeDocument/2006/relationships/tags" Target="../tags/tag47.xml"/><Relationship Id="rId3" Type="http://schemas.openxmlformats.org/officeDocument/2006/relationships/image" Target="../media/image15.png"/><Relationship Id="rId29" Type="http://schemas.openxmlformats.org/officeDocument/2006/relationships/tags" Target="../tags/tag46.xml"/><Relationship Id="rId28" Type="http://schemas.openxmlformats.org/officeDocument/2006/relationships/tags" Target="../tags/tag45.xml"/><Relationship Id="rId27" Type="http://schemas.openxmlformats.org/officeDocument/2006/relationships/image" Target="../media/image10.emf"/><Relationship Id="rId26" Type="http://schemas.openxmlformats.org/officeDocument/2006/relationships/tags" Target="../tags/tag44.xml"/><Relationship Id="rId25" Type="http://schemas.openxmlformats.org/officeDocument/2006/relationships/tags" Target="../tags/tag43.xml"/><Relationship Id="rId24" Type="http://schemas.openxmlformats.org/officeDocument/2006/relationships/image" Target="../media/image13.emf"/><Relationship Id="rId23" Type="http://schemas.openxmlformats.org/officeDocument/2006/relationships/tags" Target="../tags/tag42.xml"/><Relationship Id="rId22" Type="http://schemas.openxmlformats.org/officeDocument/2006/relationships/tags" Target="../tags/tag41.xml"/><Relationship Id="rId21" Type="http://schemas.openxmlformats.org/officeDocument/2006/relationships/image" Target="../media/image8.emf"/><Relationship Id="rId20" Type="http://schemas.openxmlformats.org/officeDocument/2006/relationships/tags" Target="../tags/tag40.xml"/><Relationship Id="rId2" Type="http://schemas.openxmlformats.org/officeDocument/2006/relationships/tags" Target="../tags/tag31.xml"/><Relationship Id="rId19" Type="http://schemas.openxmlformats.org/officeDocument/2006/relationships/image" Target="../media/image7.emf"/><Relationship Id="rId18" Type="http://schemas.openxmlformats.org/officeDocument/2006/relationships/tags" Target="../tags/tag39.xml"/><Relationship Id="rId17" Type="http://schemas.openxmlformats.org/officeDocument/2006/relationships/image" Target="../media/image6.emf"/><Relationship Id="rId16" Type="http://schemas.openxmlformats.org/officeDocument/2006/relationships/tags" Target="../tags/tag38.xml"/><Relationship Id="rId15" Type="http://schemas.openxmlformats.org/officeDocument/2006/relationships/image" Target="../media/image5.emf"/><Relationship Id="rId14" Type="http://schemas.openxmlformats.org/officeDocument/2006/relationships/tags" Target="../tags/tag37.xml"/><Relationship Id="rId13" Type="http://schemas.openxmlformats.org/officeDocument/2006/relationships/image" Target="../media/image4.emf"/><Relationship Id="rId12" Type="http://schemas.openxmlformats.org/officeDocument/2006/relationships/tags" Target="../tags/tag36.xml"/><Relationship Id="rId11" Type="http://schemas.openxmlformats.org/officeDocument/2006/relationships/image" Target="../media/image18.png"/><Relationship Id="rId10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黑色, 服装&#10;&#10;已生成高可信度的说明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>
            <a:off x="7394423" y="4423351"/>
            <a:ext cx="1199083" cy="16487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screen"/>
          <a:stretch>
            <a:fillRect/>
          </a:stretch>
        </p:blipFill>
        <p:spPr>
          <a:xfrm>
            <a:off x="1563663" y="4688388"/>
            <a:ext cx="1279701" cy="14656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screen"/>
          <a:stretch>
            <a:fillRect/>
          </a:stretch>
        </p:blipFill>
        <p:spPr>
          <a:xfrm>
            <a:off x="6648891" y="408359"/>
            <a:ext cx="1471986" cy="146098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2303" y="952367"/>
            <a:ext cx="1589878" cy="1566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921750" y="2385695"/>
            <a:ext cx="940435" cy="9582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070234" y="2307750"/>
            <a:ext cx="1023188" cy="9471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507509" y="2086512"/>
            <a:ext cx="860625" cy="81316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011909" y="278829"/>
            <a:ext cx="1357875" cy="118626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12294" y="5585783"/>
            <a:ext cx="4513500" cy="6027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4153687" y="5828600"/>
            <a:ext cx="4456125" cy="5166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9"/>
          <a:stretch>
            <a:fillRect/>
          </a:stretch>
        </p:blipFill>
        <p:spPr>
          <a:xfrm flipH="1">
            <a:off x="8669020" y="5828665"/>
            <a:ext cx="3381375" cy="49085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461244" y="6330214"/>
            <a:ext cx="3133172" cy="36323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6107883" y="6406402"/>
            <a:ext cx="3133172" cy="363230"/>
          </a:xfrm>
          <a:prstGeom prst="rect">
            <a:avLst/>
          </a:prstGeom>
        </p:spPr>
      </p:pic>
      <p:pic>
        <p:nvPicPr>
          <p:cNvPr id="23" name="图片 22" descr="图片包含 照片&#10;&#10;已生成极高可信度的说明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 cstate="screen"/>
          <a:stretch>
            <a:fillRect/>
          </a:stretch>
        </p:blipFill>
        <p:spPr>
          <a:xfrm>
            <a:off x="4758792" y="3811268"/>
            <a:ext cx="2213985" cy="304673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39035" y="1114425"/>
            <a:ext cx="6229985" cy="298894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11"/>
          <a:stretch>
            <a:fillRect/>
          </a:stretch>
        </p:blipFill>
        <p:spPr>
          <a:xfrm rot="3150709">
            <a:off x="9768122" y="3435320"/>
            <a:ext cx="1924096" cy="196058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839390" y="4838066"/>
            <a:ext cx="1023188" cy="9471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586917" y="3987491"/>
            <a:ext cx="1023188" cy="9471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17" cstate="screen"/>
          <a:stretch>
            <a:fillRect/>
          </a:stretch>
        </p:blipFill>
        <p:spPr>
          <a:xfrm>
            <a:off x="685992" y="4624067"/>
            <a:ext cx="843183" cy="73662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 cstate="screen"/>
          <a:stretch>
            <a:fillRect/>
          </a:stretch>
        </p:blipFill>
        <p:spPr>
          <a:xfrm>
            <a:off x="8939607" y="514945"/>
            <a:ext cx="2120415" cy="102940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 cstate="screen"/>
          <a:stretch>
            <a:fillRect/>
          </a:stretch>
        </p:blipFill>
        <p:spPr>
          <a:xfrm>
            <a:off x="3596238" y="335381"/>
            <a:ext cx="797065" cy="933315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8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9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0"/>
            </p:custDataLst>
          </p:nvPr>
        </p:nvSpPr>
        <p:spPr>
          <a:xfrm>
            <a:off x="2718814" y="1714881"/>
            <a:ext cx="5669280" cy="1087992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4800" spc="6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黑色, 服装&#10;&#10;已生成高可信度的说明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>
            <a:off x="7394423" y="4423351"/>
            <a:ext cx="1199083" cy="16487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screen"/>
          <a:stretch>
            <a:fillRect/>
          </a:stretch>
        </p:blipFill>
        <p:spPr>
          <a:xfrm>
            <a:off x="1563663" y="4688388"/>
            <a:ext cx="1279701" cy="14656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screen"/>
          <a:stretch>
            <a:fillRect/>
          </a:stretch>
        </p:blipFill>
        <p:spPr>
          <a:xfrm>
            <a:off x="6648891" y="408359"/>
            <a:ext cx="1471986" cy="14609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2303" y="952367"/>
            <a:ext cx="1589878" cy="1566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977353" y="1930548"/>
            <a:ext cx="1549125" cy="1578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070234" y="2307750"/>
            <a:ext cx="1023188" cy="947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507509" y="2086512"/>
            <a:ext cx="860625" cy="81316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011909" y="278829"/>
            <a:ext cx="1357875" cy="118626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12294" y="5585783"/>
            <a:ext cx="4513500" cy="6027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4153687" y="5828600"/>
            <a:ext cx="4456125" cy="5166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9"/>
          <a:stretch>
            <a:fillRect/>
          </a:stretch>
        </p:blipFill>
        <p:spPr>
          <a:xfrm flipH="1">
            <a:off x="8669020" y="5828665"/>
            <a:ext cx="3343910" cy="49085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461244" y="6330214"/>
            <a:ext cx="3133172" cy="36323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6107883" y="6406402"/>
            <a:ext cx="3133172" cy="363230"/>
          </a:xfrm>
          <a:prstGeom prst="rect">
            <a:avLst/>
          </a:prstGeom>
        </p:spPr>
      </p:pic>
      <p:pic>
        <p:nvPicPr>
          <p:cNvPr id="19" name="图片 18" descr="图片包含 照片&#10;&#10;已生成极高可信度的说明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 cstate="screen"/>
          <a:stretch>
            <a:fillRect/>
          </a:stretch>
        </p:blipFill>
        <p:spPr>
          <a:xfrm>
            <a:off x="4758792" y="3922825"/>
            <a:ext cx="2213985" cy="304673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79512" y="1100945"/>
            <a:ext cx="4542247" cy="298898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11"/>
          <a:stretch>
            <a:fillRect/>
          </a:stretch>
        </p:blipFill>
        <p:spPr>
          <a:xfrm rot="3150709">
            <a:off x="9768122" y="3435320"/>
            <a:ext cx="1924096" cy="196058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839390" y="4838066"/>
            <a:ext cx="1023188" cy="9471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586917" y="3987491"/>
            <a:ext cx="1023188" cy="9471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17" cstate="screen"/>
          <a:stretch>
            <a:fillRect/>
          </a:stretch>
        </p:blipFill>
        <p:spPr>
          <a:xfrm>
            <a:off x="685992" y="4624067"/>
            <a:ext cx="843183" cy="73662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 cstate="screen"/>
          <a:stretch>
            <a:fillRect/>
          </a:stretch>
        </p:blipFill>
        <p:spPr>
          <a:xfrm>
            <a:off x="8939607" y="514945"/>
            <a:ext cx="2120415" cy="102940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 cstate="screen"/>
          <a:stretch>
            <a:fillRect/>
          </a:stretch>
        </p:blipFill>
        <p:spPr>
          <a:xfrm>
            <a:off x="3596238" y="335381"/>
            <a:ext cx="797065" cy="9333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7"/>
            </p:custDataLst>
          </p:nvPr>
        </p:nvSpPr>
        <p:spPr>
          <a:xfrm rot="21240000">
            <a:off x="3728391" y="1628617"/>
            <a:ext cx="3883580" cy="101772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>
            <a:off x="9083636" y="2958975"/>
            <a:ext cx="1197583" cy="182325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flipH="1">
            <a:off x="8627745" y="4551045"/>
            <a:ext cx="3448685" cy="490855"/>
          </a:xfrm>
          <a:prstGeom prst="rect">
            <a:avLst/>
          </a:prstGeom>
        </p:spPr>
      </p:pic>
      <p:pic>
        <p:nvPicPr>
          <p:cNvPr id="7" name="图片 6" descr="图片包含 黑色, 服装&#10;&#10;已生成高可信度的说明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screen"/>
          <a:stretch>
            <a:fillRect/>
          </a:stretch>
        </p:blipFill>
        <p:spPr>
          <a:xfrm>
            <a:off x="4521027" y="3600413"/>
            <a:ext cx="950676" cy="1307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screen"/>
          <a:stretch>
            <a:fillRect/>
          </a:stretch>
        </p:blipFill>
        <p:spPr>
          <a:xfrm>
            <a:off x="6759919" y="3748059"/>
            <a:ext cx="987772" cy="1131323"/>
          </a:xfrm>
          <a:prstGeom prst="rect">
            <a:avLst/>
          </a:prstGeom>
        </p:spPr>
      </p:pic>
      <p:pic>
        <p:nvPicPr>
          <p:cNvPr id="10" name="图片 9" descr="图片包含 室内&#10;&#10;已生成高可信度的说明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264090" y="2212637"/>
            <a:ext cx="2059338" cy="258864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904691" y="862583"/>
            <a:ext cx="1589878" cy="1566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304694" y="1550906"/>
            <a:ext cx="1557884" cy="15874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5627752" y="1858125"/>
            <a:ext cx="1023188" cy="9471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507509" y="2086512"/>
            <a:ext cx="860625" cy="81316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6509340" y="459366"/>
            <a:ext cx="1357875" cy="118626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344946" y="3624138"/>
            <a:ext cx="1023188" cy="9471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 cstate="screen"/>
          <a:stretch>
            <a:fillRect/>
          </a:stretch>
        </p:blipFill>
        <p:spPr>
          <a:xfrm>
            <a:off x="9862578" y="251329"/>
            <a:ext cx="2120415" cy="102940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2294" y="4480883"/>
            <a:ext cx="4513500" cy="6027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4171670" y="4531109"/>
            <a:ext cx="4456125" cy="5166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1461244" y="5225314"/>
            <a:ext cx="3133172" cy="36323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6107883" y="5301502"/>
            <a:ext cx="3133172" cy="3632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>
            <a:duotone>
              <a:schemeClr val="accent5">
                <a:shade val="45000"/>
                <a:satMod val="135000"/>
              </a:schemeClr>
              <a:prstClr val="white"/>
            </a:duotone>
            <a:lum bright="-20000"/>
          </a:blip>
          <a:stretch>
            <a:fillRect/>
          </a:stretch>
        </p:blipFill>
        <p:spPr>
          <a:xfrm>
            <a:off x="1465805" y="862330"/>
            <a:ext cx="1610995" cy="12147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2"/>
            </p:custDataLst>
          </p:nvPr>
        </p:nvSpPr>
        <p:spPr>
          <a:xfrm>
            <a:off x="1483592" y="968309"/>
            <a:ext cx="1575421" cy="624845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24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3"/>
            </p:custDataLst>
          </p:nvPr>
        </p:nvSpPr>
        <p:spPr>
          <a:xfrm>
            <a:off x="3743008" y="5690643"/>
            <a:ext cx="4705985" cy="938122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20000"/>
              </a:lnSpc>
              <a:buNone/>
              <a:defRPr kumimoji="0" lang="zh-CN" altLang="en-US" sz="1400" b="0" i="0" u="none" strike="noStrike" kern="1200" cap="none" spc="150" normalizeH="0" baseline="0" noProof="1">
                <a:solidFill>
                  <a:schemeClr val="bg1">
                    <a:lumMod val="5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19.xml"/><Relationship Id="rId18" Type="http://schemas.openxmlformats.org/officeDocument/2006/relationships/tags" Target="../tags/tag118.xml"/><Relationship Id="rId17" Type="http://schemas.openxmlformats.org/officeDocument/2006/relationships/tags" Target="../tags/tag117.xml"/><Relationship Id="rId16" Type="http://schemas.openxmlformats.org/officeDocument/2006/relationships/tags" Target="../tags/tag116.xml"/><Relationship Id="rId15" Type="http://schemas.openxmlformats.org/officeDocument/2006/relationships/tags" Target="../tags/tag115.xml"/><Relationship Id="rId14" Type="http://schemas.openxmlformats.org/officeDocument/2006/relationships/tags" Target="../tags/tag114.xml"/><Relationship Id="rId13" Type="http://schemas.openxmlformats.org/officeDocument/2006/relationships/image" Target="../media/image20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jpeg"/><Relationship Id="rId7" Type="http://schemas.openxmlformats.org/officeDocument/2006/relationships/image" Target="../media/image27.jpeg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.svg"/><Relationship Id="rId1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6" Type="http://schemas.openxmlformats.org/officeDocument/2006/relationships/image" Target="../media/image50.png"/><Relationship Id="rId5" Type="http://schemas.openxmlformats.org/officeDocument/2006/relationships/image" Target="../media/image55.png"/><Relationship Id="rId4" Type="http://schemas.openxmlformats.org/officeDocument/2006/relationships/image" Target="../media/image18.png"/><Relationship Id="rId3" Type="http://schemas.openxmlformats.org/officeDocument/2006/relationships/tags" Target="../tags/tag156.xml"/><Relationship Id="rId2" Type="http://schemas.openxmlformats.org/officeDocument/2006/relationships/image" Target="../media/image49.emf"/><Relationship Id="rId1" Type="http://schemas.openxmlformats.org/officeDocument/2006/relationships/tags" Target="../tags/tag15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1.png"/><Relationship Id="rId3" Type="http://schemas.openxmlformats.org/officeDocument/2006/relationships/tags" Target="../tags/tag158.xml"/><Relationship Id="rId2" Type="http://schemas.openxmlformats.org/officeDocument/2006/relationships/image" Target="../media/image49.emf"/><Relationship Id="rId10" Type="http://schemas.openxmlformats.org/officeDocument/2006/relationships/slideLayout" Target="../slideLayouts/slideLayout6.xml"/><Relationship Id="rId1" Type="http://schemas.openxmlformats.org/officeDocument/2006/relationships/tags" Target="../tags/tag15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image" Target="../media/image66.png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1.png"/><Relationship Id="rId3" Type="http://schemas.openxmlformats.org/officeDocument/2006/relationships/tags" Target="../tags/tag160.xml"/><Relationship Id="rId2" Type="http://schemas.openxmlformats.org/officeDocument/2006/relationships/image" Target="../media/image49.emf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69.png"/><Relationship Id="rId1" Type="http://schemas.openxmlformats.org/officeDocument/2006/relationships/tags" Target="../tags/tag159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61.xml"/><Relationship Id="rId1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image" Target="../media/image15.png"/><Relationship Id="rId7" Type="http://schemas.openxmlformats.org/officeDocument/2006/relationships/tags" Target="../tags/tag165.xml"/><Relationship Id="rId6" Type="http://schemas.openxmlformats.org/officeDocument/2006/relationships/image" Target="../media/image18.png"/><Relationship Id="rId5" Type="http://schemas.openxmlformats.org/officeDocument/2006/relationships/tags" Target="../tags/tag164.xml"/><Relationship Id="rId4" Type="http://schemas.openxmlformats.org/officeDocument/2006/relationships/image" Target="../media/image2.png"/><Relationship Id="rId33" Type="http://schemas.openxmlformats.org/officeDocument/2006/relationships/notesSlide" Target="../notesSlides/notesSlide4.xml"/><Relationship Id="rId32" Type="http://schemas.openxmlformats.org/officeDocument/2006/relationships/slideLayout" Target="../slideLayouts/slideLayout7.xml"/><Relationship Id="rId31" Type="http://schemas.openxmlformats.org/officeDocument/2006/relationships/tags" Target="../tags/tag179.xml"/><Relationship Id="rId30" Type="http://schemas.openxmlformats.org/officeDocument/2006/relationships/image" Target="../media/image48.png"/><Relationship Id="rId3" Type="http://schemas.openxmlformats.org/officeDocument/2006/relationships/tags" Target="../tags/tag163.xml"/><Relationship Id="rId29" Type="http://schemas.openxmlformats.org/officeDocument/2006/relationships/image" Target="../media/image47.png"/><Relationship Id="rId28" Type="http://schemas.openxmlformats.org/officeDocument/2006/relationships/image" Target="../media/image46.png"/><Relationship Id="rId27" Type="http://schemas.openxmlformats.org/officeDocument/2006/relationships/tags" Target="../tags/tag178.xml"/><Relationship Id="rId26" Type="http://schemas.openxmlformats.org/officeDocument/2006/relationships/image" Target="../media/image42.emf"/><Relationship Id="rId25" Type="http://schemas.openxmlformats.org/officeDocument/2006/relationships/tags" Target="../tags/tag177.xml"/><Relationship Id="rId24" Type="http://schemas.openxmlformats.org/officeDocument/2006/relationships/tags" Target="../tags/tag176.xml"/><Relationship Id="rId23" Type="http://schemas.openxmlformats.org/officeDocument/2006/relationships/image" Target="../media/image41.emf"/><Relationship Id="rId22" Type="http://schemas.openxmlformats.org/officeDocument/2006/relationships/tags" Target="../tags/tag175.xml"/><Relationship Id="rId21" Type="http://schemas.openxmlformats.org/officeDocument/2006/relationships/tags" Target="../tags/tag174.xml"/><Relationship Id="rId20" Type="http://schemas.openxmlformats.org/officeDocument/2006/relationships/image" Target="../media/image39.emf"/><Relationship Id="rId2" Type="http://schemas.openxmlformats.org/officeDocument/2006/relationships/image" Target="../media/image1.png"/><Relationship Id="rId19" Type="http://schemas.openxmlformats.org/officeDocument/2006/relationships/tags" Target="../tags/tag173.xml"/><Relationship Id="rId18" Type="http://schemas.openxmlformats.org/officeDocument/2006/relationships/image" Target="../media/image19.emf"/><Relationship Id="rId17" Type="http://schemas.openxmlformats.org/officeDocument/2006/relationships/tags" Target="../tags/tag172.xml"/><Relationship Id="rId16" Type="http://schemas.openxmlformats.org/officeDocument/2006/relationships/tags" Target="../tags/tag171.xml"/><Relationship Id="rId15" Type="http://schemas.openxmlformats.org/officeDocument/2006/relationships/tags" Target="../tags/tag170.xml"/><Relationship Id="rId14" Type="http://schemas.openxmlformats.org/officeDocument/2006/relationships/tags" Target="../tags/tag169.xml"/><Relationship Id="rId13" Type="http://schemas.openxmlformats.org/officeDocument/2006/relationships/tags" Target="../tags/tag168.xml"/><Relationship Id="rId12" Type="http://schemas.openxmlformats.org/officeDocument/2006/relationships/image" Target="../media/image10.emf"/><Relationship Id="rId11" Type="http://schemas.openxmlformats.org/officeDocument/2006/relationships/tags" Target="../tags/tag167.xml"/><Relationship Id="rId10" Type="http://schemas.openxmlformats.org/officeDocument/2006/relationships/image" Target="../media/image9.emf"/><Relationship Id="rId1" Type="http://schemas.openxmlformats.org/officeDocument/2006/relationships/tags" Target="../tags/tag16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5.jpeg"/><Relationship Id="rId6" Type="http://schemas.openxmlformats.org/officeDocument/2006/relationships/image" Target="../media/image74.emf"/><Relationship Id="rId5" Type="http://schemas.openxmlformats.org/officeDocument/2006/relationships/tags" Target="../tags/tag181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emf"/><Relationship Id="rId1" Type="http://schemas.openxmlformats.org/officeDocument/2006/relationships/tags" Target="../tags/tag180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8.png"/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3.png"/><Relationship Id="rId3" Type="http://schemas.openxmlformats.org/officeDocument/2006/relationships/image" Target="../media/image78.png"/><Relationship Id="rId2" Type="http://schemas.openxmlformats.org/officeDocument/2006/relationships/image" Target="../media/image80.jpeg"/><Relationship Id="rId1" Type="http://schemas.openxmlformats.org/officeDocument/2006/relationships/image" Target="../media/image79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jpeg"/><Relationship Id="rId8" Type="http://schemas.openxmlformats.org/officeDocument/2006/relationships/image" Target="../media/image37.jpeg"/><Relationship Id="rId7" Type="http://schemas.openxmlformats.org/officeDocument/2006/relationships/image" Target="../media/image36.jpeg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image" Target="../media/image9.emf"/><Relationship Id="rId2" Type="http://schemas.openxmlformats.org/officeDocument/2006/relationships/tags" Target="../tags/tag182.xml"/><Relationship Id="rId1" Type="http://schemas.openxmlformats.org/officeDocument/2006/relationships/image" Target="../media/image81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1" Type="http://schemas.openxmlformats.org/officeDocument/2006/relationships/image" Target="../media/image84.jpe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10.emf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image" Target="../media/image9.emf"/><Relationship Id="rId1" Type="http://schemas.openxmlformats.org/officeDocument/2006/relationships/tags" Target="../tags/tag185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emf"/><Relationship Id="rId8" Type="http://schemas.openxmlformats.org/officeDocument/2006/relationships/tags" Target="../tags/tag192.xml"/><Relationship Id="rId7" Type="http://schemas.openxmlformats.org/officeDocument/2006/relationships/image" Target="../media/image5.emf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image" Target="../media/image11.png"/><Relationship Id="rId3" Type="http://schemas.openxmlformats.org/officeDocument/2006/relationships/tags" Target="../tags/tag189.xml"/><Relationship Id="rId28" Type="http://schemas.openxmlformats.org/officeDocument/2006/relationships/notesSlide" Target="../notesSlides/notesSlide5.xml"/><Relationship Id="rId27" Type="http://schemas.openxmlformats.org/officeDocument/2006/relationships/slideLayout" Target="../slideLayouts/slideLayout7.xml"/><Relationship Id="rId26" Type="http://schemas.openxmlformats.org/officeDocument/2006/relationships/tags" Target="../tags/tag203.xml"/><Relationship Id="rId25" Type="http://schemas.openxmlformats.org/officeDocument/2006/relationships/image" Target="../media/image88.png"/><Relationship Id="rId24" Type="http://schemas.openxmlformats.org/officeDocument/2006/relationships/tags" Target="../tags/tag202.xml"/><Relationship Id="rId23" Type="http://schemas.openxmlformats.org/officeDocument/2006/relationships/tags" Target="../tags/tag201.xml"/><Relationship Id="rId22" Type="http://schemas.openxmlformats.org/officeDocument/2006/relationships/image" Target="../media/image49.emf"/><Relationship Id="rId21" Type="http://schemas.openxmlformats.org/officeDocument/2006/relationships/tags" Target="../tags/tag200.xml"/><Relationship Id="rId20" Type="http://schemas.openxmlformats.org/officeDocument/2006/relationships/image" Target="../media/image87.emf"/><Relationship Id="rId2" Type="http://schemas.openxmlformats.org/officeDocument/2006/relationships/image" Target="../media/image85.emf"/><Relationship Id="rId19" Type="http://schemas.openxmlformats.org/officeDocument/2006/relationships/tags" Target="../tags/tag199.xml"/><Relationship Id="rId18" Type="http://schemas.openxmlformats.org/officeDocument/2006/relationships/image" Target="../media/image86.emf"/><Relationship Id="rId17" Type="http://schemas.openxmlformats.org/officeDocument/2006/relationships/tags" Target="../tags/tag198.xml"/><Relationship Id="rId16" Type="http://schemas.openxmlformats.org/officeDocument/2006/relationships/image" Target="../media/image13.emf"/><Relationship Id="rId15" Type="http://schemas.openxmlformats.org/officeDocument/2006/relationships/tags" Target="../tags/tag197.xml"/><Relationship Id="rId14" Type="http://schemas.openxmlformats.org/officeDocument/2006/relationships/tags" Target="../tags/tag196.xml"/><Relationship Id="rId13" Type="http://schemas.openxmlformats.org/officeDocument/2006/relationships/tags" Target="../tags/tag195.xml"/><Relationship Id="rId12" Type="http://schemas.openxmlformats.org/officeDocument/2006/relationships/tags" Target="../tags/tag194.xml"/><Relationship Id="rId11" Type="http://schemas.openxmlformats.org/officeDocument/2006/relationships/image" Target="../media/image10.emf"/><Relationship Id="rId10" Type="http://schemas.openxmlformats.org/officeDocument/2006/relationships/tags" Target="../tags/tag193.xml"/><Relationship Id="rId1" Type="http://schemas.openxmlformats.org/officeDocument/2006/relationships/tags" Target="../tags/tag188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emf"/><Relationship Id="rId8" Type="http://schemas.openxmlformats.org/officeDocument/2006/relationships/tags" Target="../tags/tag208.xml"/><Relationship Id="rId7" Type="http://schemas.openxmlformats.org/officeDocument/2006/relationships/image" Target="../media/image87.emf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image" Target="../media/image42.emf"/><Relationship Id="rId3" Type="http://schemas.openxmlformats.org/officeDocument/2006/relationships/tags" Target="../tags/tag205.xml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216.xml"/><Relationship Id="rId20" Type="http://schemas.openxmlformats.org/officeDocument/2006/relationships/tags" Target="../tags/tag215.xml"/><Relationship Id="rId2" Type="http://schemas.openxmlformats.org/officeDocument/2006/relationships/image" Target="../media/image85.emf"/><Relationship Id="rId19" Type="http://schemas.openxmlformats.org/officeDocument/2006/relationships/image" Target="../media/image15.png"/><Relationship Id="rId18" Type="http://schemas.openxmlformats.org/officeDocument/2006/relationships/tags" Target="../tags/tag214.xml"/><Relationship Id="rId17" Type="http://schemas.openxmlformats.org/officeDocument/2006/relationships/image" Target="../media/image13.emf"/><Relationship Id="rId16" Type="http://schemas.openxmlformats.org/officeDocument/2006/relationships/tags" Target="../tags/tag213.xml"/><Relationship Id="rId15" Type="http://schemas.openxmlformats.org/officeDocument/2006/relationships/image" Target="../media/image86.emf"/><Relationship Id="rId14" Type="http://schemas.openxmlformats.org/officeDocument/2006/relationships/tags" Target="../tags/tag212.xml"/><Relationship Id="rId13" Type="http://schemas.openxmlformats.org/officeDocument/2006/relationships/tags" Target="../tags/tag211.xml"/><Relationship Id="rId12" Type="http://schemas.openxmlformats.org/officeDocument/2006/relationships/image" Target="../media/image10.emf"/><Relationship Id="rId11" Type="http://schemas.openxmlformats.org/officeDocument/2006/relationships/tags" Target="../tags/tag210.xml"/><Relationship Id="rId10" Type="http://schemas.openxmlformats.org/officeDocument/2006/relationships/tags" Target="../tags/tag209.xml"/><Relationship Id="rId1" Type="http://schemas.openxmlformats.org/officeDocument/2006/relationships/tags" Target="../tags/tag204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17.xml"/><Relationship Id="rId1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emf"/><Relationship Id="rId8" Type="http://schemas.openxmlformats.org/officeDocument/2006/relationships/image" Target="../media/image15.png"/><Relationship Id="rId7" Type="http://schemas.openxmlformats.org/officeDocument/2006/relationships/tags" Target="../tags/tag123.xml"/><Relationship Id="rId6" Type="http://schemas.openxmlformats.org/officeDocument/2006/relationships/image" Target="../media/image18.png"/><Relationship Id="rId5" Type="http://schemas.openxmlformats.org/officeDocument/2006/relationships/tags" Target="../tags/tag122.xml"/><Relationship Id="rId4" Type="http://schemas.openxmlformats.org/officeDocument/2006/relationships/image" Target="../media/image2.png"/><Relationship Id="rId3" Type="http://schemas.openxmlformats.org/officeDocument/2006/relationships/tags" Target="../tags/tag121.xml"/><Relationship Id="rId2" Type="http://schemas.openxmlformats.org/officeDocument/2006/relationships/image" Target="../media/image1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42.emf"/><Relationship Id="rId13" Type="http://schemas.openxmlformats.org/officeDocument/2006/relationships/image" Target="../media/image41.emf"/><Relationship Id="rId12" Type="http://schemas.openxmlformats.org/officeDocument/2006/relationships/image" Target="../media/image2.svg"/><Relationship Id="rId11" Type="http://schemas.openxmlformats.org/officeDocument/2006/relationships/image" Target="../media/image40.png"/><Relationship Id="rId10" Type="http://schemas.openxmlformats.org/officeDocument/2006/relationships/image" Target="../media/image39.emf"/><Relationship Id="rId1" Type="http://schemas.openxmlformats.org/officeDocument/2006/relationships/tags" Target="../tags/tag120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4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image" Target="../media/image15.png"/><Relationship Id="rId7" Type="http://schemas.openxmlformats.org/officeDocument/2006/relationships/tags" Target="../tags/tag128.xml"/><Relationship Id="rId6" Type="http://schemas.openxmlformats.org/officeDocument/2006/relationships/image" Target="../media/image18.png"/><Relationship Id="rId5" Type="http://schemas.openxmlformats.org/officeDocument/2006/relationships/tags" Target="../tags/tag127.xml"/><Relationship Id="rId4" Type="http://schemas.openxmlformats.org/officeDocument/2006/relationships/image" Target="../media/image2.png"/><Relationship Id="rId35" Type="http://schemas.openxmlformats.org/officeDocument/2006/relationships/notesSlide" Target="../notesSlides/notesSlide1.xml"/><Relationship Id="rId34" Type="http://schemas.openxmlformats.org/officeDocument/2006/relationships/slideLayout" Target="../slideLayouts/slideLayout7.xml"/><Relationship Id="rId33" Type="http://schemas.openxmlformats.org/officeDocument/2006/relationships/tags" Target="../tags/tag143.xml"/><Relationship Id="rId32" Type="http://schemas.openxmlformats.org/officeDocument/2006/relationships/image" Target="../media/image48.png"/><Relationship Id="rId31" Type="http://schemas.openxmlformats.org/officeDocument/2006/relationships/image" Target="../media/image47.png"/><Relationship Id="rId30" Type="http://schemas.openxmlformats.org/officeDocument/2006/relationships/image" Target="../media/image46.png"/><Relationship Id="rId3" Type="http://schemas.openxmlformats.org/officeDocument/2006/relationships/tags" Target="../tags/tag126.xml"/><Relationship Id="rId29" Type="http://schemas.openxmlformats.org/officeDocument/2006/relationships/image" Target="../media/image45.png"/><Relationship Id="rId28" Type="http://schemas.openxmlformats.org/officeDocument/2006/relationships/tags" Target="../tags/tag142.xml"/><Relationship Id="rId27" Type="http://schemas.openxmlformats.org/officeDocument/2006/relationships/image" Target="../media/image42.emf"/><Relationship Id="rId26" Type="http://schemas.openxmlformats.org/officeDocument/2006/relationships/tags" Target="../tags/tag141.xml"/><Relationship Id="rId25" Type="http://schemas.openxmlformats.org/officeDocument/2006/relationships/tags" Target="../tags/tag140.xml"/><Relationship Id="rId24" Type="http://schemas.openxmlformats.org/officeDocument/2006/relationships/image" Target="../media/image41.emf"/><Relationship Id="rId23" Type="http://schemas.openxmlformats.org/officeDocument/2006/relationships/tags" Target="../tags/tag139.xml"/><Relationship Id="rId22" Type="http://schemas.openxmlformats.org/officeDocument/2006/relationships/tags" Target="../tags/tag138.xml"/><Relationship Id="rId21" Type="http://schemas.openxmlformats.org/officeDocument/2006/relationships/image" Target="../media/image39.emf"/><Relationship Id="rId20" Type="http://schemas.openxmlformats.org/officeDocument/2006/relationships/tags" Target="../tags/tag137.xml"/><Relationship Id="rId2" Type="http://schemas.openxmlformats.org/officeDocument/2006/relationships/image" Target="../media/image1.png"/><Relationship Id="rId19" Type="http://schemas.openxmlformats.org/officeDocument/2006/relationships/tags" Target="../tags/tag136.xml"/><Relationship Id="rId18" Type="http://schemas.openxmlformats.org/officeDocument/2006/relationships/image" Target="../media/image19.emf"/><Relationship Id="rId17" Type="http://schemas.openxmlformats.org/officeDocument/2006/relationships/tags" Target="../tags/tag135.xml"/><Relationship Id="rId16" Type="http://schemas.openxmlformats.org/officeDocument/2006/relationships/tags" Target="../tags/tag134.xml"/><Relationship Id="rId15" Type="http://schemas.openxmlformats.org/officeDocument/2006/relationships/tags" Target="../tags/tag133.xml"/><Relationship Id="rId14" Type="http://schemas.openxmlformats.org/officeDocument/2006/relationships/tags" Target="../tags/tag132.xml"/><Relationship Id="rId13" Type="http://schemas.openxmlformats.org/officeDocument/2006/relationships/tags" Target="../tags/tag131.xml"/><Relationship Id="rId12" Type="http://schemas.openxmlformats.org/officeDocument/2006/relationships/image" Target="../media/image10.emf"/><Relationship Id="rId11" Type="http://schemas.openxmlformats.org/officeDocument/2006/relationships/tags" Target="../tags/tag130.xml"/><Relationship Id="rId10" Type="http://schemas.openxmlformats.org/officeDocument/2006/relationships/image" Target="../media/image9.emf"/><Relationship Id="rId1" Type="http://schemas.openxmlformats.org/officeDocument/2006/relationships/tags" Target="../tags/tag12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46.xml"/><Relationship Id="rId3" Type="http://schemas.openxmlformats.org/officeDocument/2006/relationships/image" Target="../media/image45.png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8.png"/><Relationship Id="rId3" Type="http://schemas.openxmlformats.org/officeDocument/2006/relationships/tags" Target="../tags/tag148.xml"/><Relationship Id="rId2" Type="http://schemas.openxmlformats.org/officeDocument/2006/relationships/image" Target="../media/image49.emf"/><Relationship Id="rId1" Type="http://schemas.openxmlformats.org/officeDocument/2006/relationships/tags" Target="../tags/tag14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54.png"/><Relationship Id="rId7" Type="http://schemas.openxmlformats.org/officeDocument/2006/relationships/image" Target="../media/image18.png"/><Relationship Id="rId6" Type="http://schemas.openxmlformats.org/officeDocument/2006/relationships/tags" Target="../tags/tag152.xml"/><Relationship Id="rId5" Type="http://schemas.openxmlformats.org/officeDocument/2006/relationships/image" Target="../media/image1.png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image" Target="../media/image49.emf"/><Relationship Id="rId1" Type="http://schemas.openxmlformats.org/officeDocument/2006/relationships/tags" Target="../tags/tag14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154.xml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0.png"/><Relationship Id="rId2" Type="http://schemas.openxmlformats.org/officeDocument/2006/relationships/image" Target="../media/image49.emf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59.png"/><Relationship Id="rId1" Type="http://schemas.openxmlformats.org/officeDocument/2006/relationships/tags" Target="../tags/tag1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2452687" y="85726"/>
            <a:ext cx="7767638" cy="754912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3200" b="1" dirty="0"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考试临近，你们是否出现这些状态？</a:t>
            </a:r>
            <a:endParaRPr lang="zh-CN" altLang="en-US" sz="3200" b="1" dirty="0"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4" t="17827" r="20309" b="16405"/>
          <a:stretch>
            <a:fillRect/>
          </a:stretch>
        </p:blipFill>
        <p:spPr>
          <a:xfrm>
            <a:off x="28776" y="1102843"/>
            <a:ext cx="2926922" cy="23885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0" t="9745" r="22850" b="16932"/>
          <a:stretch>
            <a:fillRect/>
          </a:stretch>
        </p:blipFill>
        <p:spPr>
          <a:xfrm>
            <a:off x="8523932" y="1073933"/>
            <a:ext cx="3073886" cy="253533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3" t="18053" r="25386" b="14965"/>
          <a:stretch>
            <a:fillRect/>
          </a:stretch>
        </p:blipFill>
        <p:spPr>
          <a:xfrm>
            <a:off x="8620125" y="4291652"/>
            <a:ext cx="2977693" cy="253533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" name="矩形 12"/>
          <p:cNvSpPr/>
          <p:nvPr/>
        </p:nvSpPr>
        <p:spPr>
          <a:xfrm>
            <a:off x="2815050" y="1219201"/>
            <a:ext cx="619063" cy="220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1"/>
                </a:solidFill>
              </a:rPr>
              <a:t>焦虑型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597818" y="1102843"/>
            <a:ext cx="594182" cy="2506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1"/>
                </a:solidFill>
              </a:rPr>
              <a:t>佛系型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597818" y="4291652"/>
            <a:ext cx="594182" cy="2566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1"/>
                </a:solidFill>
              </a:rPr>
              <a:t>神游型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1653"/>
            <a:ext cx="2955698" cy="2566347"/>
          </a:xfrm>
          <a:prstGeom prst="rect">
            <a:avLst/>
          </a:prstGeom>
          <a:ln>
            <a:noFill/>
          </a:ln>
          <a:effectLst/>
        </p:spPr>
      </p:pic>
      <p:sp>
        <p:nvSpPr>
          <p:cNvPr id="45" name="矩形 44"/>
          <p:cNvSpPr/>
          <p:nvPr/>
        </p:nvSpPr>
        <p:spPr>
          <a:xfrm>
            <a:off x="2955698" y="4291652"/>
            <a:ext cx="478415" cy="2566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1"/>
                </a:solidFill>
              </a:rPr>
              <a:t>废寝忘食型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12" y="1071565"/>
            <a:ext cx="2307859" cy="2357435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3434112" y="3436502"/>
            <a:ext cx="2303547" cy="378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</a:rPr>
              <a:t>心态很重要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12" y="4291650"/>
            <a:ext cx="2861913" cy="2566348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93" y="4291650"/>
            <a:ext cx="2567532" cy="2567532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659" y="1072749"/>
            <a:ext cx="2790585" cy="2566348"/>
          </a:xfrm>
          <a:prstGeom prst="rect">
            <a:avLst/>
          </a:prstGeom>
        </p:spPr>
      </p:pic>
      <p:pic>
        <p:nvPicPr>
          <p:cNvPr id="57" name="图形 56" descr="线箭头平直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2519711" y="3155394"/>
            <a:ext cx="914400" cy="914400"/>
          </a:xfrm>
          <a:prstGeom prst="rect">
            <a:avLst/>
          </a:prstGeom>
        </p:spPr>
      </p:pic>
      <p:pic>
        <p:nvPicPr>
          <p:cNvPr id="58" name="图形 57" descr="线箭头平直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45517" y="1961590"/>
            <a:ext cx="914400" cy="914400"/>
          </a:xfrm>
          <a:prstGeom prst="rect">
            <a:avLst/>
          </a:prstGeom>
        </p:spPr>
      </p:pic>
      <p:pic>
        <p:nvPicPr>
          <p:cNvPr id="59" name="图形 58" descr="线箭头平直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446247" flipH="1">
            <a:off x="3442892" y="4577545"/>
            <a:ext cx="914400" cy="914400"/>
          </a:xfrm>
          <a:prstGeom prst="rect">
            <a:avLst/>
          </a:prstGeom>
        </p:spPr>
      </p:pic>
      <p:pic>
        <p:nvPicPr>
          <p:cNvPr id="60" name="图形 59" descr="线箭头平直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153753">
            <a:off x="8212464" y="5326867"/>
            <a:ext cx="914400" cy="914400"/>
          </a:xfrm>
          <a:prstGeom prst="rect">
            <a:avLst/>
          </a:prstGeom>
        </p:spPr>
      </p:pic>
      <p:sp>
        <p:nvSpPr>
          <p:cNvPr id="61" name="矩形 60"/>
          <p:cNvSpPr/>
          <p:nvPr/>
        </p:nvSpPr>
        <p:spPr>
          <a:xfrm>
            <a:off x="0" y="3368011"/>
            <a:ext cx="12191998" cy="100071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800" b="1" dirty="0"/>
              <a:t>调整心态，积极备考！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13" grpId="0" animBg="1"/>
      <p:bldP spid="14" grpId="0" animBg="1"/>
      <p:bldP spid="15" grpId="0" animBg="1"/>
      <p:bldP spid="45" grpId="0" animBg="1"/>
      <p:bldP spid="49" grpId="0" animBg="1"/>
      <p:bldP spid="6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0" y="16226"/>
            <a:ext cx="7486650" cy="523137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8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旧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民主义主义革命</a:t>
            </a:r>
            <a:r>
              <a:rPr lang="en-US" altLang="zh-CN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8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侵略史与反抗史</a:t>
            </a:r>
            <a:endParaRPr lang="zh-CN" altLang="en-US" sz="28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4" name="箭头: 右 3"/>
          <p:cNvSpPr/>
          <p:nvPr/>
        </p:nvSpPr>
        <p:spPr>
          <a:xfrm>
            <a:off x="0" y="3725383"/>
            <a:ext cx="12192000" cy="5619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摘录 4"/>
          <p:cNvSpPr/>
          <p:nvPr/>
        </p:nvSpPr>
        <p:spPr>
          <a:xfrm>
            <a:off x="603420" y="3634894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6151" y="2556688"/>
            <a:ext cx="1376487" cy="323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1840-1842</a:t>
            </a:r>
            <a:endParaRPr lang="zh-CN" altLang="en-US" sz="16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4574" y="2923584"/>
            <a:ext cx="759642" cy="667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鸦片战争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8" name="流程图: 摘录 7"/>
          <p:cNvSpPr/>
          <p:nvPr/>
        </p:nvSpPr>
        <p:spPr>
          <a:xfrm flipV="1">
            <a:off x="603420" y="4001417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723612" y="2313254"/>
            <a:ext cx="880621" cy="1321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八国联军侵华战争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0" name="流程图: 摘录 9"/>
          <p:cNvSpPr/>
          <p:nvPr/>
        </p:nvSpPr>
        <p:spPr>
          <a:xfrm>
            <a:off x="10982949" y="3664274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546357" y="1990620"/>
            <a:ext cx="1235130" cy="371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1900-1901</a:t>
            </a:r>
            <a:endParaRPr lang="zh-CN" altLang="en-US" sz="16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2" name="流程图: 摘录 11"/>
          <p:cNvSpPr/>
          <p:nvPr/>
        </p:nvSpPr>
        <p:spPr>
          <a:xfrm flipV="1">
            <a:off x="10982947" y="4035752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摘录 12"/>
          <p:cNvSpPr/>
          <p:nvPr/>
        </p:nvSpPr>
        <p:spPr>
          <a:xfrm>
            <a:off x="4429062" y="3663469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921793" y="2585263"/>
            <a:ext cx="1376487" cy="323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1856-1860</a:t>
            </a:r>
            <a:endParaRPr lang="zh-CN" altLang="en-US" sz="16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5" name="流程图: 摘录 14"/>
          <p:cNvSpPr/>
          <p:nvPr/>
        </p:nvSpPr>
        <p:spPr>
          <a:xfrm flipV="1">
            <a:off x="4429062" y="4029992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230215" y="2952159"/>
            <a:ext cx="759642" cy="667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二鸦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7" name="流程图: 摘录 16"/>
          <p:cNvSpPr/>
          <p:nvPr/>
        </p:nvSpPr>
        <p:spPr>
          <a:xfrm>
            <a:off x="7408738" y="3634894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871674" y="2221938"/>
            <a:ext cx="1376487" cy="323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1894-1895</a:t>
            </a:r>
            <a:endParaRPr lang="zh-CN" altLang="en-US" sz="16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9" name="流程图: 摘录 18"/>
          <p:cNvSpPr/>
          <p:nvPr/>
        </p:nvSpPr>
        <p:spPr>
          <a:xfrm flipV="1">
            <a:off x="7408738" y="4001417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209891" y="2556688"/>
            <a:ext cx="759642" cy="10342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甲午中日战争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lum bright="20000" contrast="-40000"/>
          </a:blip>
          <a:stretch>
            <a:fillRect/>
          </a:stretch>
        </p:blipFill>
        <p:spPr>
          <a:xfrm rot="211739">
            <a:off x="1312820" y="3259434"/>
            <a:ext cx="2605065" cy="98237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 rot="211739">
            <a:off x="1225517" y="3322786"/>
            <a:ext cx="2779669" cy="714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旧</a:t>
            </a: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民主主义革命</a:t>
            </a:r>
            <a:endParaRPr lang="zh-CN" altLang="en-US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23" name="图片 22" descr="图片包含 室内&#10;&#10;已生成高可信度的说明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90788" y="4288089"/>
            <a:ext cx="1212383" cy="1523999"/>
          </a:xfrm>
          <a:prstGeom prst="rect">
            <a:avLst/>
          </a:prstGeom>
        </p:spPr>
      </p:pic>
      <p:sp>
        <p:nvSpPr>
          <p:cNvPr id="24" name="矩形: 圆角 23"/>
          <p:cNvSpPr/>
          <p:nvPr/>
        </p:nvSpPr>
        <p:spPr>
          <a:xfrm>
            <a:off x="62314" y="2049800"/>
            <a:ext cx="1612035" cy="561975"/>
          </a:xfrm>
          <a:prstGeom prst="roundRect">
            <a:avLst/>
          </a:prstGeom>
          <a:solidFill>
            <a:srgbClr val="BC9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《</a:t>
            </a:r>
            <a:r>
              <a:rPr lang="zh-CN" altLang="en-US" sz="2000" dirty="0">
                <a:solidFill>
                  <a:srgbClr val="FFFFFF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南京条约</a:t>
            </a:r>
            <a:r>
              <a:rPr lang="en-US" altLang="zh-CN" sz="2000" dirty="0">
                <a:solidFill>
                  <a:srgbClr val="FFFFFF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》</a:t>
            </a:r>
            <a:endParaRPr lang="zh-CN" altLang="en-US" sz="2000" dirty="0">
              <a:solidFill>
                <a:srgbClr val="FFFFFF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3804018" y="1868828"/>
            <a:ext cx="1612035" cy="763370"/>
          </a:xfrm>
          <a:prstGeom prst="roundRect">
            <a:avLst/>
          </a:prstGeom>
          <a:solidFill>
            <a:srgbClr val="BC9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《</a:t>
            </a:r>
            <a:r>
              <a:rPr lang="zh-CN" altLang="en-US" sz="2000" dirty="0">
                <a:solidFill>
                  <a:srgbClr val="FFFFFF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天津条约</a:t>
            </a:r>
            <a:r>
              <a:rPr lang="en-US" altLang="zh-CN" sz="2000" dirty="0">
                <a:solidFill>
                  <a:srgbClr val="FFFFFF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》</a:t>
            </a:r>
            <a:endParaRPr lang="en-US" altLang="zh-CN" sz="2000" dirty="0">
              <a:solidFill>
                <a:srgbClr val="FFFFFF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pPr algn="ctr"/>
            <a:r>
              <a:rPr lang="en-US" altLang="zh-CN" sz="2000" dirty="0">
                <a:solidFill>
                  <a:srgbClr val="FFFFFF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《</a:t>
            </a:r>
            <a:r>
              <a:rPr lang="zh-CN" altLang="en-US" sz="2000" dirty="0">
                <a:solidFill>
                  <a:srgbClr val="FFFFFF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北京条约</a:t>
            </a:r>
            <a:r>
              <a:rPr lang="en-US" altLang="zh-CN" sz="2000" dirty="0">
                <a:solidFill>
                  <a:srgbClr val="FFFFFF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》</a:t>
            </a:r>
            <a:endParaRPr lang="zh-CN" altLang="en-US" sz="2000" dirty="0">
              <a:solidFill>
                <a:srgbClr val="FFFFFF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6753899" y="1698486"/>
            <a:ext cx="1612035" cy="561975"/>
          </a:xfrm>
          <a:prstGeom prst="roundRect">
            <a:avLst/>
          </a:prstGeom>
          <a:solidFill>
            <a:srgbClr val="BC9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《</a:t>
            </a:r>
            <a:r>
              <a:rPr lang="zh-CN" altLang="en-US" sz="2000" dirty="0">
                <a:solidFill>
                  <a:srgbClr val="FFFFFF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马关条约</a:t>
            </a:r>
            <a:r>
              <a:rPr lang="en-US" altLang="zh-CN" sz="2000" dirty="0">
                <a:solidFill>
                  <a:srgbClr val="FFFFFF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》</a:t>
            </a:r>
            <a:endParaRPr lang="zh-CN" altLang="en-US" sz="2000" dirty="0">
              <a:solidFill>
                <a:srgbClr val="FFFFFF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10357904" y="1499670"/>
            <a:ext cx="1612035" cy="561975"/>
          </a:xfrm>
          <a:prstGeom prst="roundRect">
            <a:avLst/>
          </a:prstGeom>
          <a:solidFill>
            <a:srgbClr val="BC9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FFFF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《</a:t>
            </a:r>
            <a:r>
              <a:rPr lang="zh-CN" altLang="en-US" sz="2000" dirty="0">
                <a:solidFill>
                  <a:srgbClr val="FFFFFF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辛丑条约</a:t>
            </a:r>
            <a:r>
              <a:rPr lang="en-US" altLang="zh-CN" sz="2000" dirty="0">
                <a:solidFill>
                  <a:srgbClr val="FFFFFF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》</a:t>
            </a:r>
            <a:endParaRPr lang="zh-CN" altLang="en-US" sz="2000" dirty="0">
              <a:solidFill>
                <a:srgbClr val="FFFFFF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cxnSp>
        <p:nvCxnSpPr>
          <p:cNvPr id="29" name="直接箭头连接符 28"/>
          <p:cNvCxnSpPr>
            <a:stCxn id="24" idx="0"/>
            <a:endCxn id="27" idx="0"/>
          </p:cNvCxnSpPr>
          <p:nvPr/>
        </p:nvCxnSpPr>
        <p:spPr>
          <a:xfrm flipV="1">
            <a:off x="868332" y="1499670"/>
            <a:ext cx="10295590" cy="5501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 rot="21265674">
            <a:off x="351710" y="1439703"/>
            <a:ext cx="1754407" cy="589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effectLst>
                  <a:reflection blurRad="6350" stA="55000" endA="300" endPos="45500" dir="5400000" sy="-100000" algn="bl" rotWithShape="0"/>
                </a:effectLs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开始沦为</a:t>
            </a:r>
            <a:endParaRPr lang="zh-CN" altLang="en-US" sz="2800" b="1" dirty="0">
              <a:solidFill>
                <a:schemeClr val="tx1"/>
              </a:solidFill>
              <a:effectLst>
                <a:reflection blurRad="6350" stA="55000" endA="300" endPos="45500" dir="5400000" sy="-100000" algn="bl" rotWithShape="0"/>
              </a:effectLs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 rot="21265674">
            <a:off x="3713817" y="1302891"/>
            <a:ext cx="1792433" cy="589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effectLst>
                  <a:reflection blurRad="6350" stA="55000" endA="300" endPos="45500" dir="5400000" sy="-100000" algn="bl" rotWithShape="0"/>
                </a:effectLs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逐渐加深</a:t>
            </a:r>
            <a:endParaRPr lang="zh-CN" altLang="en-US" sz="2800" b="1" dirty="0">
              <a:solidFill>
                <a:schemeClr val="tx1"/>
              </a:solidFill>
              <a:effectLst>
                <a:reflection blurRad="6350" stA="55000" endA="300" endPos="45500" dir="5400000" sy="-100000" algn="bl" rotWithShape="0"/>
              </a:effectLs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 rot="21265674">
            <a:off x="6587035" y="1127684"/>
            <a:ext cx="1792433" cy="589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effectLst>
                  <a:reflection blurRad="6350" stA="55000" endA="300" endPos="45500" dir="5400000" sy="-100000" algn="bl" rotWithShape="0"/>
                </a:effectLs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大大加深</a:t>
            </a:r>
            <a:endParaRPr lang="zh-CN" altLang="en-US" sz="2800" b="1" dirty="0">
              <a:solidFill>
                <a:schemeClr val="tx1"/>
              </a:solidFill>
              <a:effectLst>
                <a:reflection blurRad="6350" stA="55000" endA="300" endPos="45500" dir="5400000" sy="-100000" algn="bl" rotWithShape="0"/>
              </a:effectLs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 rot="21265674">
            <a:off x="10153110" y="927244"/>
            <a:ext cx="1792433" cy="589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effectLst>
                  <a:reflection blurRad="6350" stA="55000" endA="300" endPos="45500" dir="5400000" sy="-100000" algn="bl" rotWithShape="0"/>
                </a:effectLs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完全沦为</a:t>
            </a:r>
            <a:endParaRPr lang="zh-CN" altLang="en-US" sz="2800" b="1" dirty="0">
              <a:solidFill>
                <a:schemeClr val="tx1"/>
              </a:solidFill>
              <a:effectLst>
                <a:reflection blurRad="6350" stA="55000" endA="300" endPos="45500" dir="5400000" sy="-100000" algn="bl" rotWithShape="0"/>
              </a:effectLs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4" name="箭头: 燕尾形 33"/>
          <p:cNvSpPr/>
          <p:nvPr/>
        </p:nvSpPr>
        <p:spPr>
          <a:xfrm rot="21435625">
            <a:off x="4965993" y="571055"/>
            <a:ext cx="4487796" cy="826841"/>
          </a:xfrm>
          <a:prstGeom prst="notch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“两半”程度逐渐加深</a:t>
            </a:r>
            <a:endParaRPr lang="zh-CN" altLang="en-US" sz="2800" b="1" dirty="0"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pic>
        <p:nvPicPr>
          <p:cNvPr id="35" name="图片 34" descr="拳头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269748">
            <a:off x="8871671" y="2134319"/>
            <a:ext cx="1373917" cy="1943584"/>
          </a:xfrm>
          <a:prstGeom prst="rect">
            <a:avLst/>
          </a:prstGeom>
        </p:spPr>
      </p:pic>
      <p:pic>
        <p:nvPicPr>
          <p:cNvPr id="36" name="图片 35" descr="拳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41133">
            <a:off x="8542495" y="3934480"/>
            <a:ext cx="1201656" cy="1700047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53554">
            <a:off x="8262621" y="5208900"/>
            <a:ext cx="1353429" cy="2017951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06095">
            <a:off x="9194091" y="1602800"/>
            <a:ext cx="1353429" cy="2017951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296118" y="4407227"/>
            <a:ext cx="976551" cy="9770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林则徐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关天培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陈化成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682747" y="4443097"/>
            <a:ext cx="1764957" cy="9625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太平天国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运动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1851-1864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871966" y="5541437"/>
            <a:ext cx="1476134" cy="661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左宗棠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收复新疆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101437" y="4427395"/>
            <a:ext cx="976550" cy="1286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左宝贵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邓世昌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徐邦道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丁汝昌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0630291" y="4424889"/>
            <a:ext cx="1067259" cy="8850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义和团运动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1900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0633243" y="5384324"/>
            <a:ext cx="1061354" cy="3300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聂士成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5" name="箭头: 燕尾形 44"/>
          <p:cNvSpPr/>
          <p:nvPr/>
        </p:nvSpPr>
        <p:spPr>
          <a:xfrm>
            <a:off x="1748683" y="6157729"/>
            <a:ext cx="5852341" cy="712619"/>
          </a:xfrm>
          <a:prstGeom prst="notch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中国军民的抗争</a:t>
            </a:r>
            <a:endParaRPr lang="zh-CN" altLang="en-US" sz="2800" b="1" dirty="0"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3668510" y="4393243"/>
            <a:ext cx="1941993" cy="1102339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0096503" y="4270193"/>
            <a:ext cx="1941993" cy="1102339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5604843" y="4443097"/>
            <a:ext cx="861048" cy="14488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FFFF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农民反帝爱国运动</a:t>
            </a:r>
            <a:endParaRPr lang="zh-CN" altLang="en-US" sz="2400" b="1" dirty="0">
              <a:solidFill>
                <a:srgbClr val="FFFFFF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9660901" y="5287381"/>
            <a:ext cx="822633" cy="15706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FFFF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农民反帝爱国运动</a:t>
            </a:r>
            <a:endParaRPr lang="zh-CN" altLang="en-US" sz="2400" b="1" dirty="0">
              <a:solidFill>
                <a:srgbClr val="FFFFFF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000"/>
                            </p:stCondLst>
                            <p:childTnLst>
                              <p:par>
                                <p:cTn id="1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00"/>
                            </p:stCondLst>
                            <p:childTnLst>
                              <p:par>
                                <p:cTn id="2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00"/>
                            </p:stCondLst>
                            <p:childTnLst>
                              <p:par>
                                <p:cTn id="2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2" grpId="0"/>
      <p:bldP spid="24" grpId="0" animBg="1"/>
      <p:bldP spid="25" grpId="0" animBg="1"/>
      <p:bldP spid="26" grpId="0" animBg="1"/>
      <p:bldP spid="27" grpId="0" animBg="1"/>
      <p:bldP spid="30" grpId="1"/>
      <p:bldP spid="31" grpId="0"/>
      <p:bldP spid="32" grpId="0"/>
      <p:bldP spid="33" grpId="0"/>
      <p:bldP spid="34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7" grpId="0" animBg="1"/>
      <p:bldP spid="49" grpId="0" animBg="1"/>
      <p:bldP spid="50" grpId="0" animBg="1"/>
      <p:bldP spid="5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箭头: 右 2"/>
          <p:cNvSpPr/>
          <p:nvPr/>
        </p:nvSpPr>
        <p:spPr>
          <a:xfrm>
            <a:off x="0" y="2934414"/>
            <a:ext cx="12192000" cy="5619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摘录 3"/>
          <p:cNvSpPr/>
          <p:nvPr/>
        </p:nvSpPr>
        <p:spPr>
          <a:xfrm>
            <a:off x="603420" y="2843925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1752220"/>
            <a:ext cx="1785536" cy="400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</a:t>
            </a:r>
            <a:r>
              <a:rPr lang="zh-CN" altLang="en-US" sz="16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世纪</a:t>
            </a:r>
            <a:r>
              <a:rPr lang="en-US" altLang="zh-CN" sz="16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60-90</a:t>
            </a:r>
            <a:r>
              <a:rPr lang="zh-CN" altLang="en-US" sz="16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年代</a:t>
            </a:r>
            <a:endParaRPr lang="zh-CN" altLang="en-US" sz="16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4574" y="2132615"/>
            <a:ext cx="759642" cy="6673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洋务运动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7" name="流程图: 摘录 6"/>
          <p:cNvSpPr/>
          <p:nvPr/>
        </p:nvSpPr>
        <p:spPr>
          <a:xfrm flipV="1">
            <a:off x="603420" y="3210448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62314" y="1258831"/>
            <a:ext cx="1612035" cy="56197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FFFFFF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西方技术</a:t>
            </a:r>
            <a:endParaRPr lang="zh-CN" altLang="en-US" sz="2000" dirty="0">
              <a:solidFill>
                <a:srgbClr val="FFFFFF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2" name="Freeform 528"/>
          <p:cNvSpPr>
            <a:spLocks noEditPoints="1"/>
          </p:cNvSpPr>
          <p:nvPr/>
        </p:nvSpPr>
        <p:spPr bwMode="auto">
          <a:xfrm>
            <a:off x="-1" y="16227"/>
            <a:ext cx="7903509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32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旧</a:t>
            </a:r>
            <a:r>
              <a:rPr lang="zh-CN" altLang="en-US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民主主义革命</a:t>
            </a:r>
            <a:r>
              <a:rPr lang="en-US" altLang="zh-CN" sz="32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32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近代化的探索历史</a:t>
            </a:r>
            <a:endParaRPr lang="zh-CN" altLang="en-US" sz="32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723612" y="2132615"/>
            <a:ext cx="880621" cy="710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五四运动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4" name="流程图: 摘录 13"/>
          <p:cNvSpPr/>
          <p:nvPr/>
        </p:nvSpPr>
        <p:spPr>
          <a:xfrm>
            <a:off x="10982949" y="2873305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摘录 14"/>
          <p:cNvSpPr/>
          <p:nvPr/>
        </p:nvSpPr>
        <p:spPr>
          <a:xfrm flipV="1">
            <a:off x="10982947" y="3244783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280013" y="1697459"/>
            <a:ext cx="1785536" cy="400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1919</a:t>
            </a:r>
            <a:r>
              <a:rPr lang="zh-CN" altLang="en-US" sz="16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sz="16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9" name="流程图: 摘录 18"/>
          <p:cNvSpPr/>
          <p:nvPr/>
        </p:nvSpPr>
        <p:spPr>
          <a:xfrm>
            <a:off x="3632648" y="2831298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029228" y="1739593"/>
            <a:ext cx="1785536" cy="400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1898</a:t>
            </a:r>
            <a:r>
              <a:rPr lang="zh-CN" altLang="en-US" sz="16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sz="16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433802" y="2119988"/>
            <a:ext cx="759642" cy="66733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戊戌变法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2" name="流程图: 摘录 21"/>
          <p:cNvSpPr/>
          <p:nvPr/>
        </p:nvSpPr>
        <p:spPr>
          <a:xfrm flipV="1">
            <a:off x="3632648" y="3197821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/>
          <p:cNvSpPr/>
          <p:nvPr/>
        </p:nvSpPr>
        <p:spPr>
          <a:xfrm>
            <a:off x="3030827" y="1202441"/>
            <a:ext cx="1612035" cy="56197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FFFFFF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政治制度</a:t>
            </a:r>
            <a:endParaRPr lang="zh-CN" altLang="en-US" sz="2000" dirty="0">
              <a:solidFill>
                <a:srgbClr val="FFFFFF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4" name="流程图: 摘录 23"/>
          <p:cNvSpPr/>
          <p:nvPr/>
        </p:nvSpPr>
        <p:spPr>
          <a:xfrm>
            <a:off x="6721393" y="2852253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117973" y="1751687"/>
            <a:ext cx="1785536" cy="400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1911</a:t>
            </a:r>
            <a:r>
              <a:rPr lang="zh-CN" altLang="en-US" sz="16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sz="16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522547" y="2132082"/>
            <a:ext cx="759642" cy="66733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辛亥革命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6096350" y="1234976"/>
            <a:ext cx="1612035" cy="56197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FFFFFF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政治制度</a:t>
            </a:r>
            <a:endParaRPr lang="zh-CN" altLang="en-US" sz="2000" dirty="0">
              <a:solidFill>
                <a:srgbClr val="FFFFFF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8" name="流程图: 摘录 27"/>
          <p:cNvSpPr/>
          <p:nvPr/>
        </p:nvSpPr>
        <p:spPr>
          <a:xfrm flipV="1">
            <a:off x="6721393" y="3218457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摘录 28"/>
          <p:cNvSpPr/>
          <p:nvPr/>
        </p:nvSpPr>
        <p:spPr>
          <a:xfrm>
            <a:off x="8856772" y="2848263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139221" y="1792789"/>
            <a:ext cx="1785536" cy="400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1915</a:t>
            </a:r>
            <a:r>
              <a:rPr lang="zh-CN" altLang="en-US" sz="16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sz="16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551822" y="2162369"/>
            <a:ext cx="971849" cy="6673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新文化运动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8254951" y="1240861"/>
            <a:ext cx="1612035" cy="5619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FFFFFF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政治思想</a:t>
            </a:r>
            <a:endParaRPr lang="zh-CN" altLang="en-US" sz="2000" dirty="0">
              <a:solidFill>
                <a:srgbClr val="FFFFFF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33" name="流程图: 摘录 32"/>
          <p:cNvSpPr/>
          <p:nvPr/>
        </p:nvSpPr>
        <p:spPr>
          <a:xfrm flipV="1">
            <a:off x="8856772" y="3218456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200909" y="3942848"/>
            <a:ext cx="1212383" cy="6699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地主阶级洋务派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89556" y="5029272"/>
            <a:ext cx="1326747" cy="734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自强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求富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89556" y="6111338"/>
            <a:ext cx="1470506" cy="7345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民族资本主义的产生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218784" y="3952162"/>
            <a:ext cx="1212384" cy="6578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资产阶级维新派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344568" y="5016645"/>
            <a:ext cx="3154855" cy="7345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“兴民权，维新变法，救亡图存，发展资本主义”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318881" y="3944164"/>
            <a:ext cx="1212384" cy="66733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资产阶级革命派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533899" y="5037601"/>
            <a:ext cx="759642" cy="7163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三民主义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914784" y="6118919"/>
            <a:ext cx="1997871" cy="7345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两千多年的封建君主制度终结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437150" y="3932702"/>
            <a:ext cx="1212383" cy="6673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资产阶级激进派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677684" y="5016645"/>
            <a:ext cx="971849" cy="734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民主与科学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677684" y="6111338"/>
            <a:ext cx="971849" cy="750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思想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大解放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5" name="箭头: 燕尾形 44"/>
          <p:cNvSpPr/>
          <p:nvPr/>
        </p:nvSpPr>
        <p:spPr>
          <a:xfrm>
            <a:off x="1974024" y="575274"/>
            <a:ext cx="8580337" cy="821643"/>
          </a:xfrm>
          <a:prstGeom prst="notch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近代化探索的特点：由浅入深，由表及里。</a:t>
            </a:r>
            <a:endParaRPr lang="zh-CN" altLang="en-US" sz="2800" b="1" dirty="0"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" name="双括号 1"/>
          <p:cNvSpPr/>
          <p:nvPr/>
        </p:nvSpPr>
        <p:spPr>
          <a:xfrm>
            <a:off x="200909" y="3678477"/>
            <a:ext cx="11991091" cy="265684"/>
          </a:xfrm>
          <a:prstGeom prst="bracketPai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</a:rPr>
              <a:t>领导阶级                                  领导阶级                                  领导阶级                    领导阶级                    领导阶级  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89556" y="4697931"/>
            <a:ext cx="11991091" cy="328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</a:rPr>
              <a:t>     口号</a:t>
            </a:r>
            <a:r>
              <a:rPr lang="en-US" altLang="zh-CN" b="1" dirty="0">
                <a:solidFill>
                  <a:schemeClr val="tx1"/>
                </a:solidFill>
              </a:rPr>
              <a:t>                                     </a:t>
            </a:r>
            <a:r>
              <a:rPr lang="zh-CN" altLang="en-US" b="1" dirty="0">
                <a:solidFill>
                  <a:schemeClr val="tx1"/>
                </a:solidFill>
              </a:rPr>
              <a:t>指导思想                                   指导思想                       口号                            口号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78435" y="5789930"/>
            <a:ext cx="13011785" cy="335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1"/>
                </a:solidFill>
              </a:rPr>
              <a:t>  </a:t>
            </a:r>
            <a:r>
              <a:rPr lang="zh-CN" altLang="en-US" b="1" dirty="0">
                <a:solidFill>
                  <a:schemeClr val="tx1"/>
                </a:solidFill>
              </a:rPr>
              <a:t>历史意义                                  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历史意义   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 </a:t>
            </a:r>
            <a:r>
              <a:rPr lang="zh-CN" altLang="en-US" b="1" dirty="0">
                <a:solidFill>
                  <a:schemeClr val="tx1"/>
                </a:solidFill>
              </a:rPr>
              <a:t>                            历史意义                     历史意义                   历史意义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0637425" y="3926627"/>
            <a:ext cx="1212383" cy="6673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无产阶级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637425" y="5029271"/>
            <a:ext cx="1244753" cy="734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外争主权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内除国贼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0430881" y="6095189"/>
            <a:ext cx="1761119" cy="7504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中国新民主主义革命的开端。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33854" y="6094828"/>
            <a:ext cx="971849" cy="750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思想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启蒙</a:t>
            </a:r>
            <a:endParaRPr lang="zh-CN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8" grpId="0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6" grpId="0" animBg="1"/>
      <p:bldP spid="27" grpId="0" animBg="1"/>
      <p:bldP spid="28" grpId="0" animBg="1"/>
      <p:bldP spid="29" grpId="0" animBg="1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2" grpId="0" animBg="1"/>
      <p:bldP spid="46" grpId="0" animBg="1"/>
      <p:bldP spid="47" grpId="0" bldLvl="0" animBg="1"/>
      <p:bldP spid="48" grpId="0" animBg="1"/>
      <p:bldP spid="49" grpId="0" animBg="1"/>
      <p:bldP spid="50" grpId="0" animBg="1"/>
      <p:bldP spid="9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3401046" y="17073"/>
            <a:ext cx="5734548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32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新</a:t>
            </a:r>
            <a:r>
              <a:rPr lang="zh-CN" altLang="en-US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民主主义革命</a:t>
            </a:r>
            <a:r>
              <a:rPr lang="en-US" altLang="zh-CN" sz="32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32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四大阶段</a:t>
            </a:r>
            <a:endParaRPr lang="zh-CN" altLang="en-US" sz="32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4" name="箭头: 右 3"/>
          <p:cNvSpPr/>
          <p:nvPr/>
        </p:nvSpPr>
        <p:spPr>
          <a:xfrm>
            <a:off x="-4449" y="3248042"/>
            <a:ext cx="12192000" cy="5619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摘录 4"/>
          <p:cNvSpPr/>
          <p:nvPr/>
        </p:nvSpPr>
        <p:spPr>
          <a:xfrm>
            <a:off x="632227" y="3182850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8237" y="1402564"/>
            <a:ext cx="1060148" cy="420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1919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7" name="流程图: 摘录 6"/>
          <p:cNvSpPr/>
          <p:nvPr/>
        </p:nvSpPr>
        <p:spPr>
          <a:xfrm>
            <a:off x="11452468" y="3157553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1163141" y="1005625"/>
            <a:ext cx="940604" cy="371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1949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9097" y="1814214"/>
            <a:ext cx="528209" cy="13211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五四运动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378144" y="1349806"/>
            <a:ext cx="528209" cy="18077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新中国成立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lum bright="20000" contrast="-40000"/>
          </a:blip>
          <a:stretch>
            <a:fillRect/>
          </a:stretch>
        </p:blipFill>
        <p:spPr>
          <a:xfrm>
            <a:off x="7683546" y="4580578"/>
            <a:ext cx="3225493" cy="1660199"/>
          </a:xfrm>
          <a:prstGeom prst="rect">
            <a:avLst/>
          </a:prstGeom>
        </p:spPr>
      </p:pic>
      <p:pic>
        <p:nvPicPr>
          <p:cNvPr id="16" name="图片 15" descr="图片包含 黑色, 服装&#10;&#10;已生成高可信度的说明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>
            <a:off x="10909039" y="5557602"/>
            <a:ext cx="938209" cy="1290037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7750571" y="4969846"/>
            <a:ext cx="2987018" cy="714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ctr"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国民大革命时期</a:t>
            </a:r>
            <a:endParaRPr lang="en-US" altLang="zh-CN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514350" indent="-514350" algn="ctr"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国共十年内战时期</a:t>
            </a:r>
            <a:endParaRPr lang="en-US" altLang="zh-CN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514350" indent="-514350" algn="ctr"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抗日战争时期</a:t>
            </a:r>
            <a:endParaRPr lang="en-US" altLang="zh-CN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514350" indent="-514350" algn="ctr"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解放战争时期</a:t>
            </a:r>
            <a:endParaRPr lang="zh-CN" altLang="en-US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8" name="流程图: 摘录 17"/>
          <p:cNvSpPr/>
          <p:nvPr/>
        </p:nvSpPr>
        <p:spPr>
          <a:xfrm>
            <a:off x="2731210" y="3154304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摘录 18"/>
          <p:cNvSpPr/>
          <p:nvPr/>
        </p:nvSpPr>
        <p:spPr>
          <a:xfrm>
            <a:off x="4304096" y="3152602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摘录 19"/>
          <p:cNvSpPr/>
          <p:nvPr/>
        </p:nvSpPr>
        <p:spPr>
          <a:xfrm>
            <a:off x="6063403" y="3155198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摘录 20"/>
          <p:cNvSpPr/>
          <p:nvPr/>
        </p:nvSpPr>
        <p:spPr>
          <a:xfrm>
            <a:off x="9226970" y="3152602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流程图: 摘录 21"/>
          <p:cNvSpPr/>
          <p:nvPr/>
        </p:nvSpPr>
        <p:spPr>
          <a:xfrm>
            <a:off x="9772089" y="3140810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流程图: 摘录 23"/>
          <p:cNvSpPr/>
          <p:nvPr/>
        </p:nvSpPr>
        <p:spPr>
          <a:xfrm flipV="1">
            <a:off x="4303284" y="3524075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538468" y="1833198"/>
            <a:ext cx="742654" cy="130436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国民党一大的召开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633965" y="1469254"/>
            <a:ext cx="528209" cy="16772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四一二政变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214926" y="1461688"/>
            <a:ext cx="528209" cy="16772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七一五政变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839629" y="1461688"/>
            <a:ext cx="528209" cy="16772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南昌起义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008348" y="1461688"/>
            <a:ext cx="528209" cy="16772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九一八事变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147634" y="1347470"/>
            <a:ext cx="528209" cy="18077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抗日战争胜利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688959" y="1458022"/>
            <a:ext cx="528209" cy="16772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内战爆发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363745" y="1439428"/>
            <a:ext cx="1060148" cy="420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1924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924407" y="1087554"/>
            <a:ext cx="1060148" cy="420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1927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952451" y="1067122"/>
            <a:ext cx="640002" cy="420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1931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877049" y="985810"/>
            <a:ext cx="1060148" cy="420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1945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410012" y="1093904"/>
            <a:ext cx="1060148" cy="420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1946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cxnSp>
        <p:nvCxnSpPr>
          <p:cNvPr id="43" name="直接箭头连接符 42"/>
          <p:cNvCxnSpPr>
            <a:stCxn id="59" idx="0"/>
            <a:endCxn id="24" idx="0"/>
          </p:cNvCxnSpPr>
          <p:nvPr/>
        </p:nvCxnSpPr>
        <p:spPr>
          <a:xfrm>
            <a:off x="2911373" y="3881110"/>
            <a:ext cx="1572886" cy="1444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endCxn id="48" idx="0"/>
          </p:cNvCxnSpPr>
          <p:nvPr/>
        </p:nvCxnSpPr>
        <p:spPr>
          <a:xfrm flipV="1">
            <a:off x="4479030" y="3872593"/>
            <a:ext cx="3909072" cy="815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流程图: 摘录 46"/>
          <p:cNvSpPr/>
          <p:nvPr/>
        </p:nvSpPr>
        <p:spPr>
          <a:xfrm>
            <a:off x="8207127" y="3140810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流程图: 摘录 47"/>
          <p:cNvSpPr/>
          <p:nvPr/>
        </p:nvSpPr>
        <p:spPr>
          <a:xfrm flipV="1">
            <a:off x="8207127" y="3501118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7790639" y="2671991"/>
            <a:ext cx="1301076" cy="4512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七七事变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857664" y="2298729"/>
            <a:ext cx="1060148" cy="420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1937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 flipV="1">
            <a:off x="6522853" y="1387962"/>
            <a:ext cx="2641380" cy="11340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 flipV="1">
            <a:off x="10216754" y="1429474"/>
            <a:ext cx="1184392" cy="11164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72333">
            <a:off x="6864783" y="1476205"/>
            <a:ext cx="1793270" cy="103641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03577">
            <a:off x="9833044" y="551966"/>
            <a:ext cx="1691211" cy="1030313"/>
          </a:xfrm>
          <a:prstGeom prst="rect">
            <a:avLst/>
          </a:prstGeom>
        </p:spPr>
      </p:pic>
      <p:sp>
        <p:nvSpPr>
          <p:cNvPr id="63" name="流程图: 摘录 62"/>
          <p:cNvSpPr/>
          <p:nvPr/>
        </p:nvSpPr>
        <p:spPr>
          <a:xfrm>
            <a:off x="1693296" y="3197331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1643913" y="1825446"/>
            <a:ext cx="528209" cy="13211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中共诞生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415553" y="1450271"/>
            <a:ext cx="1060148" cy="420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1921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66" name="AutoShape 139"/>
          <p:cNvSpPr/>
          <p:nvPr/>
        </p:nvSpPr>
        <p:spPr bwMode="auto">
          <a:xfrm rot="20418104">
            <a:off x="1597336" y="792603"/>
            <a:ext cx="700968" cy="662557"/>
          </a:xfrm>
          <a:custGeom>
            <a:avLst/>
            <a:gdLst>
              <a:gd name="T0" fmla="+- 0 10800 104"/>
              <a:gd name="T1" fmla="*/ T0 w 21392"/>
              <a:gd name="T2" fmla="*/ 10800 h 21600"/>
              <a:gd name="T3" fmla="+- 0 10800 104"/>
              <a:gd name="T4" fmla="*/ T3 w 21392"/>
              <a:gd name="T5" fmla="*/ 10800 h 21600"/>
              <a:gd name="T6" fmla="+- 0 10800 104"/>
              <a:gd name="T7" fmla="*/ T6 w 21392"/>
              <a:gd name="T8" fmla="*/ 10800 h 21600"/>
              <a:gd name="T9" fmla="+- 0 10800 104"/>
              <a:gd name="T10" fmla="*/ T9 w 2139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92" h="21600">
                <a:moveTo>
                  <a:pt x="15768" y="12794"/>
                </a:moveTo>
                <a:cubicBezTo>
                  <a:pt x="15426" y="13150"/>
                  <a:pt x="15271" y="13651"/>
                  <a:pt x="15350" y="14142"/>
                </a:cubicBezTo>
                <a:lnTo>
                  <a:pt x="16296" y="20031"/>
                </a:lnTo>
                <a:lnTo>
                  <a:pt x="11443" y="17309"/>
                </a:lnTo>
                <a:cubicBezTo>
                  <a:pt x="11210" y="17178"/>
                  <a:pt x="10953" y="17112"/>
                  <a:pt x="10696" y="17112"/>
                </a:cubicBezTo>
                <a:cubicBezTo>
                  <a:pt x="10439" y="17112"/>
                  <a:pt x="10182" y="17178"/>
                  <a:pt x="9949" y="17309"/>
                </a:cubicBezTo>
                <a:lnTo>
                  <a:pt x="5095" y="20031"/>
                </a:lnTo>
                <a:lnTo>
                  <a:pt x="6042" y="14142"/>
                </a:lnTo>
                <a:cubicBezTo>
                  <a:pt x="6121" y="13651"/>
                  <a:pt x="5966" y="13150"/>
                  <a:pt x="5624" y="12794"/>
                </a:cubicBezTo>
                <a:lnTo>
                  <a:pt x="1545" y="8550"/>
                </a:lnTo>
                <a:lnTo>
                  <a:pt x="7111" y="7685"/>
                </a:lnTo>
                <a:cubicBezTo>
                  <a:pt x="7619" y="7607"/>
                  <a:pt x="8057" y="7275"/>
                  <a:pt x="8276" y="6802"/>
                </a:cubicBezTo>
                <a:lnTo>
                  <a:pt x="10696" y="1568"/>
                </a:lnTo>
                <a:lnTo>
                  <a:pt x="13116" y="6802"/>
                </a:lnTo>
                <a:cubicBezTo>
                  <a:pt x="13334" y="7275"/>
                  <a:pt x="13772" y="7607"/>
                  <a:pt x="14280" y="7685"/>
                </a:cubicBezTo>
                <a:lnTo>
                  <a:pt x="19847" y="8550"/>
                </a:lnTo>
                <a:cubicBezTo>
                  <a:pt x="19847" y="8550"/>
                  <a:pt x="15768" y="12794"/>
                  <a:pt x="15768" y="12794"/>
                </a:cubicBezTo>
                <a:close/>
                <a:moveTo>
                  <a:pt x="21312" y="8051"/>
                </a:moveTo>
                <a:cubicBezTo>
                  <a:pt x="21127" y="7495"/>
                  <a:pt x="20652" y="7088"/>
                  <a:pt x="20080" y="6999"/>
                </a:cubicBezTo>
                <a:lnTo>
                  <a:pt x="14514" y="6136"/>
                </a:lnTo>
                <a:lnTo>
                  <a:pt x="12094" y="901"/>
                </a:lnTo>
                <a:cubicBezTo>
                  <a:pt x="11840" y="351"/>
                  <a:pt x="11295" y="0"/>
                  <a:pt x="10696" y="0"/>
                </a:cubicBezTo>
                <a:cubicBezTo>
                  <a:pt x="10097" y="0"/>
                  <a:pt x="9552" y="351"/>
                  <a:pt x="9297" y="901"/>
                </a:cubicBezTo>
                <a:lnTo>
                  <a:pt x="6878" y="6136"/>
                </a:lnTo>
                <a:lnTo>
                  <a:pt x="1311" y="6999"/>
                </a:lnTo>
                <a:cubicBezTo>
                  <a:pt x="739" y="7088"/>
                  <a:pt x="264" y="7495"/>
                  <a:pt x="80" y="8051"/>
                </a:cubicBezTo>
                <a:cubicBezTo>
                  <a:pt x="-104" y="8609"/>
                  <a:pt x="35" y="9224"/>
                  <a:pt x="439" y="9644"/>
                </a:cubicBezTo>
                <a:lnTo>
                  <a:pt x="4518" y="13889"/>
                </a:lnTo>
                <a:lnTo>
                  <a:pt x="3572" y="19777"/>
                </a:lnTo>
                <a:cubicBezTo>
                  <a:pt x="3476" y="20370"/>
                  <a:pt x="3722" y="20966"/>
                  <a:pt x="4206" y="21313"/>
                </a:cubicBezTo>
                <a:cubicBezTo>
                  <a:pt x="4471" y="21503"/>
                  <a:pt x="4783" y="21600"/>
                  <a:pt x="5095" y="21600"/>
                </a:cubicBezTo>
                <a:cubicBezTo>
                  <a:pt x="5352" y="21600"/>
                  <a:pt x="5609" y="21534"/>
                  <a:pt x="5843" y="21404"/>
                </a:cubicBezTo>
                <a:lnTo>
                  <a:pt x="10696" y="18681"/>
                </a:lnTo>
                <a:lnTo>
                  <a:pt x="15549" y="21404"/>
                </a:lnTo>
                <a:cubicBezTo>
                  <a:pt x="15782" y="21534"/>
                  <a:pt x="16040" y="21600"/>
                  <a:pt x="16296" y="21600"/>
                </a:cubicBezTo>
                <a:cubicBezTo>
                  <a:pt x="16608" y="21600"/>
                  <a:pt x="16920" y="21503"/>
                  <a:pt x="17186" y="21313"/>
                </a:cubicBezTo>
                <a:cubicBezTo>
                  <a:pt x="17669" y="20966"/>
                  <a:pt x="17915" y="20370"/>
                  <a:pt x="17820" y="19777"/>
                </a:cubicBezTo>
                <a:lnTo>
                  <a:pt x="16873" y="13889"/>
                </a:lnTo>
                <a:lnTo>
                  <a:pt x="20953" y="9644"/>
                </a:lnTo>
                <a:cubicBezTo>
                  <a:pt x="21357" y="9224"/>
                  <a:pt x="21496" y="8609"/>
                  <a:pt x="21312" y="8051"/>
                </a:cubicBezTo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lIns="19050" tIns="19050" rIns="19050" bIns="1905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3667" y="3920609"/>
            <a:ext cx="2623371" cy="851531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2610" y="3943326"/>
            <a:ext cx="2262166" cy="828814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9" y="322585"/>
            <a:ext cx="911932" cy="1290037"/>
          </a:xfrm>
          <a:prstGeom prst="rect">
            <a:avLst/>
          </a:prstGeom>
        </p:spPr>
      </p:pic>
      <p:sp>
        <p:nvSpPr>
          <p:cNvPr id="59" name="流程图: 摘录 58"/>
          <p:cNvSpPr/>
          <p:nvPr/>
        </p:nvSpPr>
        <p:spPr>
          <a:xfrm flipV="1">
            <a:off x="2730398" y="3509635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思想气泡: 云 54"/>
          <p:cNvSpPr/>
          <p:nvPr/>
        </p:nvSpPr>
        <p:spPr>
          <a:xfrm>
            <a:off x="248806" y="4772140"/>
            <a:ext cx="3099621" cy="1460478"/>
          </a:xfrm>
          <a:prstGeom prst="cloudCallout">
            <a:avLst>
              <a:gd name="adj1" fmla="val -56741"/>
              <a:gd name="adj2" fmla="val 887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你知道在新民主主义革命阶段有哪些重要的历史时期吗？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  <p:bldP spid="5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3261370" y="16720"/>
            <a:ext cx="6297211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32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新</a:t>
            </a:r>
            <a:r>
              <a:rPr lang="zh-CN" altLang="en-US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民主主义革命</a:t>
            </a:r>
            <a:r>
              <a:rPr lang="en-US" altLang="zh-CN" sz="32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32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国共关系史</a:t>
            </a:r>
            <a:endParaRPr lang="zh-CN" altLang="en-US" sz="32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4" name="箭头: 右 3"/>
          <p:cNvSpPr/>
          <p:nvPr/>
        </p:nvSpPr>
        <p:spPr>
          <a:xfrm>
            <a:off x="0" y="2655806"/>
            <a:ext cx="12192000" cy="5619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lum bright="20000" contrast="-40000"/>
          </a:blip>
          <a:stretch>
            <a:fillRect/>
          </a:stretch>
        </p:blipFill>
        <p:spPr>
          <a:xfrm>
            <a:off x="2249338" y="4608961"/>
            <a:ext cx="3000763" cy="1359925"/>
          </a:xfrm>
          <a:prstGeom prst="rect">
            <a:avLst/>
          </a:prstGeom>
        </p:spPr>
      </p:pic>
      <p:pic>
        <p:nvPicPr>
          <p:cNvPr id="7" name="图片 6" descr="图片包含 黑色, 服装&#10;&#10;已生成高可信度的说明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>
            <a:off x="4989341" y="5560441"/>
            <a:ext cx="938209" cy="129003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245227" y="4883647"/>
            <a:ext cx="2981236" cy="714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两次合作</a:t>
            </a:r>
            <a:endParaRPr lang="en-US" altLang="zh-CN" sz="28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8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两次分裂</a:t>
            </a:r>
            <a:endParaRPr lang="zh-CN" altLang="en-US" sz="28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2" name="流程图: 摘录 11"/>
          <p:cNvSpPr/>
          <p:nvPr/>
        </p:nvSpPr>
        <p:spPr>
          <a:xfrm>
            <a:off x="265892" y="2570019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摘录 12"/>
          <p:cNvSpPr/>
          <p:nvPr/>
        </p:nvSpPr>
        <p:spPr>
          <a:xfrm>
            <a:off x="3052601" y="2564989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8393" y="1267459"/>
            <a:ext cx="742654" cy="130436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国民党一大的召开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227688" y="889114"/>
            <a:ext cx="528209" cy="16772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七一五政变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49610" y="855809"/>
            <a:ext cx="1060148" cy="420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1924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77400" y="889113"/>
            <a:ext cx="528209" cy="16772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四一二政变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02088" y="523913"/>
            <a:ext cx="1060148" cy="420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1927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612" y="1505810"/>
            <a:ext cx="935924" cy="13239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37" y="1505810"/>
            <a:ext cx="935924" cy="132397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446867" y="3069183"/>
            <a:ext cx="2553490" cy="4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solidFill>
                  <a:srgbClr val="E57575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&lt;</a:t>
            </a:r>
            <a:r>
              <a:rPr lang="zh-CN" altLang="en-US" sz="2800" dirty="0">
                <a:solidFill>
                  <a:srgbClr val="E57575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第一次合作</a:t>
            </a:r>
            <a:r>
              <a:rPr lang="en-US" altLang="zh-CN" sz="2800" dirty="0">
                <a:solidFill>
                  <a:srgbClr val="E57575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&gt;</a:t>
            </a:r>
            <a:endParaRPr lang="zh-CN" altLang="en-US" sz="2800" dirty="0">
              <a:solidFill>
                <a:srgbClr val="E57575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4" name="流程图: 可选过程 23"/>
          <p:cNvSpPr/>
          <p:nvPr/>
        </p:nvSpPr>
        <p:spPr>
          <a:xfrm>
            <a:off x="-3824" y="3746206"/>
            <a:ext cx="1637493" cy="377672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标志性事件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434410" y="4133241"/>
            <a:ext cx="3983757" cy="524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solidFill>
                  <a:srgbClr val="E57575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1924</a:t>
            </a:r>
            <a:r>
              <a:rPr lang="zh-CN" altLang="en-US" sz="2000" dirty="0">
                <a:solidFill>
                  <a:srgbClr val="E57575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r>
              <a:rPr lang="en-US" altLang="zh-CN" sz="2000" dirty="0">
                <a:solidFill>
                  <a:srgbClr val="E57575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</a:t>
            </a:r>
            <a:r>
              <a:rPr lang="zh-CN" altLang="en-US" sz="2000" dirty="0">
                <a:solidFill>
                  <a:srgbClr val="E57575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月 国民党一大召开</a:t>
            </a:r>
            <a:endParaRPr lang="zh-CN" altLang="en-US" sz="2000" dirty="0">
              <a:solidFill>
                <a:srgbClr val="E57575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6" name="流程图: 可选过程 25"/>
          <p:cNvSpPr/>
          <p:nvPr/>
        </p:nvSpPr>
        <p:spPr>
          <a:xfrm>
            <a:off x="940" y="4601996"/>
            <a:ext cx="1637493" cy="377669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合作成果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864174" y="5024333"/>
            <a:ext cx="3983757" cy="526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rgbClr val="E57575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黄埔军校</a:t>
            </a:r>
            <a:r>
              <a:rPr lang="en-US" altLang="zh-CN" sz="2000" dirty="0">
                <a:solidFill>
                  <a:srgbClr val="E57575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&amp;</a:t>
            </a:r>
            <a:r>
              <a:rPr lang="zh-CN" altLang="en-US" sz="2000" dirty="0">
                <a:solidFill>
                  <a:srgbClr val="E57575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北伐战争</a:t>
            </a:r>
            <a:endParaRPr lang="zh-CN" altLang="en-US" sz="2000" dirty="0">
              <a:solidFill>
                <a:srgbClr val="E57575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8" name="流程图: 可选过程 27"/>
          <p:cNvSpPr/>
          <p:nvPr/>
        </p:nvSpPr>
        <p:spPr>
          <a:xfrm>
            <a:off x="-3824" y="5519721"/>
            <a:ext cx="1637493" cy="392897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失败标志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-434410" y="6022152"/>
            <a:ext cx="3983757" cy="526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rgbClr val="E57575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国民党右派发动反革命政变</a:t>
            </a:r>
            <a:endParaRPr lang="zh-CN" altLang="en-US" sz="2000" dirty="0">
              <a:solidFill>
                <a:srgbClr val="E57575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31" name="流程图: 摘录 30"/>
          <p:cNvSpPr/>
          <p:nvPr/>
        </p:nvSpPr>
        <p:spPr>
          <a:xfrm>
            <a:off x="5625444" y="2564748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890" y="1476651"/>
            <a:ext cx="935924" cy="132397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805" y="1484981"/>
            <a:ext cx="935924" cy="1323975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4467164" y="2171789"/>
            <a:ext cx="261929" cy="733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三八线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293431" y="3087249"/>
            <a:ext cx="2553490" cy="4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&lt;</a:t>
            </a:r>
            <a:r>
              <a:rPr lang="zh-CN" altLang="en-US" sz="28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第一次分裂</a:t>
            </a:r>
            <a:r>
              <a:rPr lang="en-US" altLang="zh-CN" sz="28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&gt;</a:t>
            </a:r>
            <a:endParaRPr lang="zh-CN" altLang="en-US" sz="28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346194" y="1257538"/>
            <a:ext cx="528209" cy="13239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七七事变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341441" y="695888"/>
            <a:ext cx="1060148" cy="412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1937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41" name="流程图: 摘录 40"/>
          <p:cNvSpPr/>
          <p:nvPr/>
        </p:nvSpPr>
        <p:spPr>
          <a:xfrm>
            <a:off x="8011029" y="2564748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934182" y="1226022"/>
            <a:ext cx="528209" cy="132397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抗战胜利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661930" y="845259"/>
            <a:ext cx="1060148" cy="412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1945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809325" y="3116944"/>
            <a:ext cx="2553490" cy="4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solidFill>
                  <a:srgbClr val="E57575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&lt;</a:t>
            </a:r>
            <a:r>
              <a:rPr lang="zh-CN" altLang="en-US" sz="2800" dirty="0">
                <a:solidFill>
                  <a:srgbClr val="E57575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第二次合作</a:t>
            </a:r>
            <a:r>
              <a:rPr lang="en-US" altLang="zh-CN" sz="2800" dirty="0">
                <a:solidFill>
                  <a:srgbClr val="E57575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&gt;</a:t>
            </a:r>
            <a:endParaRPr lang="zh-CN" altLang="en-US" sz="2800" dirty="0">
              <a:solidFill>
                <a:srgbClr val="E57575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543" y="1484981"/>
            <a:ext cx="935924" cy="132397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268" y="1484981"/>
            <a:ext cx="935924" cy="1323975"/>
          </a:xfrm>
          <a:prstGeom prst="rect">
            <a:avLst/>
          </a:prstGeom>
        </p:spPr>
      </p:pic>
      <p:sp>
        <p:nvSpPr>
          <p:cNvPr id="48" name="流程图: 摘录 47"/>
          <p:cNvSpPr/>
          <p:nvPr/>
        </p:nvSpPr>
        <p:spPr>
          <a:xfrm>
            <a:off x="8565327" y="2567578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8488480" y="1228852"/>
            <a:ext cx="528209" cy="132397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内战爆发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208748" y="848123"/>
            <a:ext cx="1060148" cy="412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1946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54" name="流程图: 摘录 53"/>
          <p:cNvSpPr/>
          <p:nvPr/>
        </p:nvSpPr>
        <p:spPr>
          <a:xfrm>
            <a:off x="11409659" y="2564748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11332812" y="1226022"/>
            <a:ext cx="528209" cy="132397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解放南京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1060560" y="845258"/>
            <a:ext cx="1060148" cy="412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1949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57" name="流程图: 可选过程 56"/>
          <p:cNvSpPr/>
          <p:nvPr/>
        </p:nvSpPr>
        <p:spPr>
          <a:xfrm>
            <a:off x="6248906" y="4575503"/>
            <a:ext cx="1637493" cy="426174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合作成果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58" name="流程图: 可选过程 57"/>
          <p:cNvSpPr/>
          <p:nvPr/>
        </p:nvSpPr>
        <p:spPr>
          <a:xfrm>
            <a:off x="6269818" y="3705882"/>
            <a:ext cx="1632503" cy="426174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标志性事件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604138" y="4119569"/>
            <a:ext cx="4695825" cy="524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solidFill>
                  <a:srgbClr val="E57575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1937</a:t>
            </a:r>
            <a:r>
              <a:rPr lang="zh-CN" altLang="en-US" sz="2000" dirty="0">
                <a:solidFill>
                  <a:srgbClr val="E57575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r>
              <a:rPr lang="en-US" altLang="zh-CN" sz="2000" dirty="0">
                <a:solidFill>
                  <a:srgbClr val="E57575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9</a:t>
            </a:r>
            <a:r>
              <a:rPr lang="zh-CN" altLang="en-US" sz="2000" dirty="0">
                <a:solidFill>
                  <a:srgbClr val="E57575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月 国共合作宣言的发表</a:t>
            </a:r>
            <a:endParaRPr lang="zh-CN" altLang="en-US" sz="2000" dirty="0">
              <a:solidFill>
                <a:srgbClr val="E57575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821511" y="5102886"/>
            <a:ext cx="2981237" cy="526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rgbClr val="E57575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建立了抗日民族统一战线，取得抗日战争的胜利。</a:t>
            </a:r>
            <a:endParaRPr lang="zh-CN" altLang="en-US" sz="2000" dirty="0">
              <a:solidFill>
                <a:srgbClr val="E57575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9016689" y="3083486"/>
            <a:ext cx="2553490" cy="4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&lt;</a:t>
            </a:r>
            <a:r>
              <a:rPr lang="zh-CN" altLang="en-US" sz="28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第二次分裂</a:t>
            </a:r>
            <a:r>
              <a:rPr lang="en-US" altLang="zh-CN" sz="28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&gt;</a:t>
            </a:r>
            <a:endParaRPr lang="zh-CN" altLang="en-US" sz="28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256" y="1479910"/>
            <a:ext cx="935924" cy="1323975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171" y="1488240"/>
            <a:ext cx="935924" cy="1323975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10082678" y="2181164"/>
            <a:ext cx="261929" cy="733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三八线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4590153" y="1505228"/>
            <a:ext cx="0" cy="6764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10213642" y="1505228"/>
            <a:ext cx="0" cy="6764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流程图: 可选过程 71"/>
          <p:cNvSpPr/>
          <p:nvPr/>
        </p:nvSpPr>
        <p:spPr>
          <a:xfrm>
            <a:off x="10516560" y="3723729"/>
            <a:ext cx="1632503" cy="426174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标志性事件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16536" y="4207619"/>
            <a:ext cx="3694186" cy="123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2000" dirty="0">
                <a:solidFill>
                  <a:srgbClr val="E57575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1946</a:t>
            </a:r>
            <a:r>
              <a:rPr lang="zh-CN" altLang="en-US" sz="2000" dirty="0">
                <a:solidFill>
                  <a:srgbClr val="E57575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 </a:t>
            </a:r>
            <a:endParaRPr lang="en-US" altLang="zh-CN" sz="2000" dirty="0">
              <a:solidFill>
                <a:srgbClr val="E57575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pPr algn="r"/>
            <a:r>
              <a:rPr lang="zh-CN" altLang="en-US" sz="2000" dirty="0">
                <a:solidFill>
                  <a:srgbClr val="E57575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蒋介石违背“双十协定”</a:t>
            </a:r>
            <a:endParaRPr lang="en-US" altLang="zh-CN" sz="2000" dirty="0">
              <a:solidFill>
                <a:srgbClr val="E57575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pPr algn="r"/>
            <a:r>
              <a:rPr lang="zh-CN" altLang="en-US" sz="2000" dirty="0">
                <a:solidFill>
                  <a:srgbClr val="E57575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撕毁政协决议 </a:t>
            </a:r>
            <a:endParaRPr lang="en-US" altLang="zh-CN" sz="2000" dirty="0">
              <a:solidFill>
                <a:srgbClr val="E57575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pPr algn="r"/>
            <a:r>
              <a:rPr lang="zh-CN" altLang="en-US" sz="2000" dirty="0">
                <a:solidFill>
                  <a:srgbClr val="E57575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进攻中原解放区 </a:t>
            </a:r>
            <a:endParaRPr lang="zh-CN" altLang="en-US" sz="2000" dirty="0">
              <a:solidFill>
                <a:srgbClr val="E57575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75" name="流程图: 可选过程 74"/>
          <p:cNvSpPr/>
          <p:nvPr/>
        </p:nvSpPr>
        <p:spPr>
          <a:xfrm>
            <a:off x="10554507" y="5501994"/>
            <a:ext cx="1637493" cy="392897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结果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10124915" y="5950792"/>
            <a:ext cx="2347913" cy="524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rgbClr val="E57575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国民党败退台湾</a:t>
            </a:r>
            <a:endParaRPr lang="zh-CN" altLang="en-US" sz="2000" dirty="0">
              <a:solidFill>
                <a:srgbClr val="E57575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139" y="655087"/>
            <a:ext cx="1963082" cy="1012024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6587" y="679905"/>
            <a:ext cx="1963082" cy="1012024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2157" y="638159"/>
            <a:ext cx="1963082" cy="1012024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5681" y="679326"/>
            <a:ext cx="1963082" cy="1012024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5868387" y="1035129"/>
            <a:ext cx="692994" cy="153710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国共合作宣言的发表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" name="思想气泡: 云 1"/>
          <p:cNvSpPr/>
          <p:nvPr/>
        </p:nvSpPr>
        <p:spPr>
          <a:xfrm>
            <a:off x="6783572" y="5629149"/>
            <a:ext cx="3296762" cy="1212132"/>
          </a:xfrm>
          <a:prstGeom prst="cloudCallout">
            <a:avLst>
              <a:gd name="adj1" fmla="val 53182"/>
              <a:gd name="adj2" fmla="val 436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请同学们根据时间轴回忆国共两党关系史。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500"/>
                            </p:stCondLst>
                            <p:childTnLst>
                              <p:par>
                                <p:cTn id="1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500"/>
                            </p:stCondLst>
                            <p:childTnLst>
                              <p:par>
                                <p:cTn id="1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00"/>
                            </p:stCondLst>
                            <p:childTnLst>
                              <p:par>
                                <p:cTn id="1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500"/>
                            </p:stCondLst>
                            <p:childTnLst>
                              <p:par>
                                <p:cTn id="20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2000"/>
                            </p:stCondLst>
                            <p:childTnLst>
                              <p:par>
                                <p:cTn id="2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2500"/>
                            </p:stCondLst>
                            <p:childTnLst>
                              <p:par>
                                <p:cTn id="2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500"/>
                            </p:stCondLst>
                            <p:childTnLst>
                              <p:par>
                                <p:cTn id="2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000"/>
                            </p:stCondLst>
                            <p:childTnLst>
                              <p:par>
                                <p:cTn id="2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500"/>
                            </p:stCondLst>
                            <p:childTnLst>
                              <p:par>
                                <p:cTn id="2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5" grpId="0" animBg="1"/>
      <p:bldP spid="16" grpId="0" animBg="1"/>
      <p:bldP spid="19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35" grpId="0"/>
      <p:bldP spid="37" grpId="0"/>
      <p:bldP spid="39" grpId="0" animBg="1"/>
      <p:bldP spid="42" grpId="0" animBg="1"/>
      <p:bldP spid="44" grpId="0"/>
      <p:bldP spid="49" grpId="0" animBg="1"/>
      <p:bldP spid="55" grpId="0" animBg="1"/>
      <p:bldP spid="57" grpId="0" animBg="1"/>
      <p:bldP spid="58" grpId="0" animBg="1"/>
      <p:bldP spid="59" grpId="0"/>
      <p:bldP spid="60" grpId="0"/>
      <p:bldP spid="61" grpId="0"/>
      <p:bldP spid="65" grpId="0"/>
      <p:bldP spid="72" grpId="0" animBg="1"/>
      <p:bldP spid="73" grpId="0"/>
      <p:bldP spid="75" grpId="0" animBg="1"/>
      <p:bldP spid="76" grpId="0"/>
      <p:bldP spid="64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0240" y="1415195"/>
            <a:ext cx="5669771" cy="1603387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黑色, 服装&#10;&#10;已生成高可信度的说明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>
            <a:off x="4242515" y="3246716"/>
            <a:ext cx="1199083" cy="164873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>
            <a:off x="6489345" y="3413704"/>
            <a:ext cx="1279701" cy="1465678"/>
          </a:xfrm>
          <a:prstGeom prst="rect">
            <a:avLst/>
          </a:prstGeom>
        </p:spPr>
      </p:pic>
      <p:pic>
        <p:nvPicPr>
          <p:cNvPr id="13" name="图片 12" descr="图片包含 室内&#10;&#10;已生成高可信度的说明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12462" y="2920771"/>
            <a:ext cx="1528763" cy="192169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241055" y="1983612"/>
            <a:ext cx="1737248" cy="26448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2294" y="4480883"/>
            <a:ext cx="4513500" cy="602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171670" y="4531109"/>
            <a:ext cx="4456125" cy="516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0"/>
          <a:stretch>
            <a:fillRect/>
          </a:stretch>
        </p:blipFill>
        <p:spPr>
          <a:xfrm flipH="1">
            <a:off x="8627745" y="4551045"/>
            <a:ext cx="3448685" cy="4908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461244" y="5225314"/>
            <a:ext cx="3133172" cy="3632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107883" y="5301502"/>
            <a:ext cx="3133172" cy="363230"/>
          </a:xfrm>
          <a:prstGeom prst="rect">
            <a:avLst/>
          </a:prstGeom>
        </p:spPr>
      </p:pic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>
            <a:off x="73971" y="246266"/>
            <a:ext cx="1253169" cy="602700"/>
          </a:xfrm>
          <a:prstGeom prst="rect">
            <a:avLst/>
          </a:prstGeom>
        </p:spPr>
        <p:txBody>
          <a:bodyPr wrap="square">
            <a:normAutofit fontScale="92500" lnSpcReduction="20000"/>
          </a:bodyPr>
          <a:lstStyle/>
          <a:p>
            <a:pPr algn="dist"/>
            <a:r>
              <a:rPr lang="zh-CN" altLang="en-US" sz="4000" b="1" spc="300" dirty="0">
                <a:solidFill>
                  <a:schemeClr val="bg2">
                    <a:lumMod val="75000"/>
                  </a:schemeClr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  <a:cs typeface="Arial" panose="020B0604020202020204" pitchFamily="34" charset="0"/>
              </a:rPr>
              <a:t>目录</a:t>
            </a:r>
            <a:endParaRPr lang="zh-CN" altLang="en-US" sz="4000" b="1" spc="300" dirty="0">
              <a:solidFill>
                <a:schemeClr val="bg2">
                  <a:lumMod val="75000"/>
                </a:schemeClr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  <a:lum bright="-20000"/>
          </a:blip>
          <a:stretch>
            <a:fillRect/>
          </a:stretch>
        </p:blipFill>
        <p:spPr>
          <a:xfrm>
            <a:off x="1232535" y="1424940"/>
            <a:ext cx="1790700" cy="121475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35705" y="1884045"/>
            <a:ext cx="1781810" cy="1229360"/>
          </a:xfrm>
          <a:prstGeom prst="rect">
            <a:avLst/>
          </a:prstGeom>
        </p:spPr>
      </p:pic>
      <p:sp>
        <p:nvSpPr>
          <p:cNvPr id="28" name="矩形 27"/>
          <p:cNvSpPr/>
          <p:nvPr>
            <p:custDataLst>
              <p:tags r:id="rId21"/>
            </p:custDataLst>
          </p:nvPr>
        </p:nvSpPr>
        <p:spPr>
          <a:xfrm>
            <a:off x="3871595" y="2116789"/>
            <a:ext cx="1510030" cy="690206"/>
          </a:xfrm>
          <a:prstGeom prst="rect">
            <a:avLst/>
          </a:prstGeom>
        </p:spPr>
        <p:txBody>
          <a:bodyPr wrap="square" anchor="ctr">
            <a:normAutofit fontScale="92500"/>
          </a:bodyPr>
          <a:lstStyle/>
          <a:p>
            <a:pPr algn="ctr"/>
            <a:r>
              <a:rPr lang="zh-CN" altLang="en-US" sz="2400" b="1" spc="3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单元复习</a:t>
            </a:r>
            <a:endParaRPr lang="zh-CN" altLang="en-US" sz="2400" b="1" spc="3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duotone>
              <a:prstClr val="black"/>
              <a:schemeClr val="accent5">
                <a:tint val="45000"/>
                <a:satMod val="400000"/>
              </a:schemeClr>
            </a:duotone>
            <a:lum bright="20000"/>
          </a:blip>
          <a:stretch>
            <a:fillRect/>
          </a:stretch>
        </p:blipFill>
        <p:spPr>
          <a:xfrm>
            <a:off x="6320790" y="2183130"/>
            <a:ext cx="1632585" cy="1120775"/>
          </a:xfrm>
          <a:prstGeom prst="rect">
            <a:avLst/>
          </a:prstGeom>
        </p:spPr>
      </p:pic>
      <p:sp>
        <p:nvSpPr>
          <p:cNvPr id="29" name="矩形 28"/>
          <p:cNvSpPr/>
          <p:nvPr>
            <p:custDataLst>
              <p:tags r:id="rId24"/>
            </p:custDataLst>
          </p:nvPr>
        </p:nvSpPr>
        <p:spPr>
          <a:xfrm>
            <a:off x="6320790" y="2183130"/>
            <a:ext cx="1632585" cy="950114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400" b="1" spc="300" dirty="0">
                <a:solidFill>
                  <a:schemeClr val="tx2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知识</a:t>
            </a:r>
            <a:endParaRPr lang="en-US" altLang="zh-CN" sz="2400" b="1" spc="300" dirty="0">
              <a:solidFill>
                <a:schemeClr val="tx2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400" b="1" spc="300" dirty="0">
                <a:solidFill>
                  <a:schemeClr val="tx2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重难点</a:t>
            </a:r>
            <a:endParaRPr lang="en-US" altLang="zh-CN" sz="2400" b="1" spc="300" dirty="0">
              <a:solidFill>
                <a:schemeClr val="tx2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54135" y="779145"/>
            <a:ext cx="1797050" cy="1308100"/>
          </a:xfrm>
          <a:prstGeom prst="rect">
            <a:avLst/>
          </a:prstGeom>
        </p:spPr>
      </p:pic>
      <p:sp>
        <p:nvSpPr>
          <p:cNvPr id="30" name="矩形 29"/>
          <p:cNvSpPr/>
          <p:nvPr>
            <p:custDataLst>
              <p:tags r:id="rId27"/>
            </p:custDataLst>
          </p:nvPr>
        </p:nvSpPr>
        <p:spPr>
          <a:xfrm>
            <a:off x="9014495" y="1041061"/>
            <a:ext cx="1676330" cy="532546"/>
          </a:xfrm>
          <a:prstGeom prst="rect">
            <a:avLst/>
          </a:prstGeom>
        </p:spPr>
        <p:txBody>
          <a:bodyPr wrap="square" anchor="ctr">
            <a:normAutofit fontScale="92500"/>
          </a:bodyPr>
          <a:lstStyle/>
          <a:p>
            <a:pPr algn="ctr"/>
            <a:r>
              <a:rPr lang="zh-CN" altLang="en-US" sz="2800" b="1" spc="3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随堂测验</a:t>
            </a:r>
            <a:endParaRPr lang="zh-CN" altLang="en-US" sz="2800" b="1" spc="3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19" y="1710368"/>
            <a:ext cx="812842" cy="8128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745" y="2116789"/>
            <a:ext cx="812842" cy="81284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324" y="934611"/>
            <a:ext cx="812842" cy="812842"/>
          </a:xfrm>
          <a:prstGeom prst="rect">
            <a:avLst/>
          </a:prstGeom>
        </p:spPr>
      </p:pic>
    </p:spTree>
    <p:custDataLst>
      <p:tags r:id="rId3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1" y="169468"/>
            <a:ext cx="12185194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中国开始沦为半殖民地半封建社会</a:t>
            </a:r>
            <a:r>
              <a:rPr lang="en-US" altLang="zh-CN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8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时空坐标</a:t>
            </a:r>
            <a:endParaRPr lang="zh-CN" altLang="en-US" sz="28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箭头: 右 2"/>
          <p:cNvSpPr/>
          <p:nvPr/>
        </p:nvSpPr>
        <p:spPr>
          <a:xfrm>
            <a:off x="1352550" y="2971800"/>
            <a:ext cx="9953625" cy="5619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2837" y="1143279"/>
            <a:ext cx="3061642" cy="726783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根据课本（第一单元）补充横线处，完成时空坐标。</a:t>
            </a:r>
            <a:endParaRPr lang="zh-CN" altLang="en-US" sz="20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5" name="流程图: 摘录 4"/>
          <p:cNvSpPr/>
          <p:nvPr/>
        </p:nvSpPr>
        <p:spPr>
          <a:xfrm flipH="1" flipV="1">
            <a:off x="1867702" y="3257551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摘录 5"/>
          <p:cNvSpPr/>
          <p:nvPr/>
        </p:nvSpPr>
        <p:spPr>
          <a:xfrm flipV="1">
            <a:off x="3615456" y="3248021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摘录 6"/>
          <p:cNvSpPr/>
          <p:nvPr/>
        </p:nvSpPr>
        <p:spPr>
          <a:xfrm>
            <a:off x="4419594" y="2867015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摘录 7"/>
          <p:cNvSpPr/>
          <p:nvPr/>
        </p:nvSpPr>
        <p:spPr>
          <a:xfrm>
            <a:off x="5734050" y="2876546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摘录 8"/>
          <p:cNvSpPr/>
          <p:nvPr/>
        </p:nvSpPr>
        <p:spPr>
          <a:xfrm flipV="1">
            <a:off x="6874627" y="3248021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摘录 9"/>
          <p:cNvSpPr/>
          <p:nvPr/>
        </p:nvSpPr>
        <p:spPr>
          <a:xfrm>
            <a:off x="8114899" y="2876546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摘录 10"/>
          <p:cNvSpPr/>
          <p:nvPr/>
        </p:nvSpPr>
        <p:spPr>
          <a:xfrm flipV="1">
            <a:off x="10495748" y="3248022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对话气泡: 圆角矩形 11"/>
          <p:cNvSpPr/>
          <p:nvPr/>
        </p:nvSpPr>
        <p:spPr>
          <a:xfrm>
            <a:off x="420714" y="2196572"/>
            <a:ext cx="733425" cy="461959"/>
          </a:xfrm>
          <a:prstGeom prst="wedgeRoundRectCallout">
            <a:avLst>
              <a:gd name="adj1" fmla="val 75271"/>
              <a:gd name="adj2" fmla="val 26907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侵略</a:t>
            </a:r>
            <a:endParaRPr lang="zh-CN" altLang="en-US" dirty="0"/>
          </a:p>
        </p:txBody>
      </p:sp>
      <p:sp>
        <p:nvSpPr>
          <p:cNvPr id="13" name="对话气泡: 圆角矩形 12"/>
          <p:cNvSpPr/>
          <p:nvPr/>
        </p:nvSpPr>
        <p:spPr>
          <a:xfrm>
            <a:off x="420715" y="4219575"/>
            <a:ext cx="733425" cy="461959"/>
          </a:xfrm>
          <a:prstGeom prst="wedgeRoundRectCallout">
            <a:avLst>
              <a:gd name="adj1" fmla="val 75271"/>
              <a:gd name="adj2" fmla="val 26907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抗争</a:t>
            </a:r>
            <a:endParaRPr lang="zh-CN" altLang="en-US" dirty="0"/>
          </a:p>
        </p:txBody>
      </p:sp>
      <p:sp>
        <p:nvSpPr>
          <p:cNvPr id="14" name="对话气泡: 圆角矩形 13"/>
          <p:cNvSpPr/>
          <p:nvPr/>
        </p:nvSpPr>
        <p:spPr>
          <a:xfrm>
            <a:off x="420715" y="5276850"/>
            <a:ext cx="733425" cy="461959"/>
          </a:xfrm>
          <a:prstGeom prst="wedgeRoundRectCallout">
            <a:avLst>
              <a:gd name="adj1" fmla="val 75271"/>
              <a:gd name="adj2" fmla="val 26907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世界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518603" y="3671890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18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世纪</a:t>
            </a:r>
            <a:endParaRPr lang="en-US" altLang="zh-CN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60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年代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cxnSp>
        <p:nvCxnSpPr>
          <p:cNvPr id="17" name="直接箭头连接符 16"/>
          <p:cNvCxnSpPr>
            <a:stCxn id="15" idx="2"/>
          </p:cNvCxnSpPr>
          <p:nvPr/>
        </p:nvCxnSpPr>
        <p:spPr>
          <a:xfrm>
            <a:off x="2048677" y="4157664"/>
            <a:ext cx="0" cy="1119186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393157" y="5369397"/>
            <a:ext cx="1311039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工业革命开始</a:t>
            </a:r>
            <a:endParaRPr lang="zh-CN" altLang="en-US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266357" y="3676655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1839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140911" y="4219575"/>
            <a:ext cx="1311039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虎门销烟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3140911" y="4722016"/>
            <a:ext cx="131445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982927" y="3324222"/>
            <a:ext cx="1346560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1840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6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月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329487" y="3328877"/>
            <a:ext cx="1346560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1842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8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月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cxnSp>
        <p:nvCxnSpPr>
          <p:cNvPr id="24" name="直接箭头连接符 23"/>
          <p:cNvCxnSpPr>
            <a:stCxn id="7" idx="0"/>
            <a:endCxn id="8" idx="0"/>
          </p:cNvCxnSpPr>
          <p:nvPr/>
        </p:nvCxnSpPr>
        <p:spPr>
          <a:xfrm>
            <a:off x="4600569" y="2867015"/>
            <a:ext cx="1314456" cy="953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597158" y="2267659"/>
            <a:ext cx="1311039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鸦片战争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4597158" y="2698008"/>
            <a:ext cx="131445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2963826" y="4270690"/>
            <a:ext cx="34734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1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482533" y="2286000"/>
            <a:ext cx="34734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2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2" name="直接箭头连接符 31"/>
          <p:cNvCxnSpPr>
            <a:stCxn id="25" idx="0"/>
          </p:cNvCxnSpPr>
          <p:nvPr/>
        </p:nvCxnSpPr>
        <p:spPr>
          <a:xfrm flipH="1" flipV="1">
            <a:off x="5252677" y="1831211"/>
            <a:ext cx="1" cy="436448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29487" y="2196572"/>
            <a:ext cx="236723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5257797" y="1785988"/>
            <a:ext cx="102600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3 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签订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096000" y="1744801"/>
            <a:ext cx="1600717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南京条约</a:t>
            </a:r>
            <a:r>
              <a:rPr lang="en-US" altLang="zh-CN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4145872" y="1743978"/>
            <a:ext cx="355084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4036486" y="1322005"/>
            <a:ext cx="102600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4 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影响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801464" y="1268588"/>
            <a:ext cx="2992202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开始沦为“两半”社会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1" name="流程图: 摘录 40"/>
          <p:cNvSpPr/>
          <p:nvPr/>
        </p:nvSpPr>
        <p:spPr>
          <a:xfrm>
            <a:off x="9305323" y="2867015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6382322" y="3614631"/>
            <a:ext cx="1346560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1851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595328" y="3332085"/>
            <a:ext cx="1346560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1856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10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月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819486" y="3332085"/>
            <a:ext cx="1346560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1860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959615" y="3567109"/>
            <a:ext cx="1346560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1864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cxnSp>
        <p:nvCxnSpPr>
          <p:cNvPr id="49" name="直接连接符 48"/>
          <p:cNvCxnSpPr>
            <a:stCxn id="42" idx="2"/>
          </p:cNvCxnSpPr>
          <p:nvPr/>
        </p:nvCxnSpPr>
        <p:spPr>
          <a:xfrm>
            <a:off x="7055602" y="4100405"/>
            <a:ext cx="0" cy="41103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10632895" y="4100405"/>
            <a:ext cx="0" cy="39767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2" idx="2"/>
            <a:endCxn id="45" idx="2"/>
          </p:cNvCxnSpPr>
          <p:nvPr/>
        </p:nvCxnSpPr>
        <p:spPr>
          <a:xfrm flipV="1">
            <a:off x="7055602" y="4052883"/>
            <a:ext cx="3577293" cy="4752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7740052" y="4568885"/>
            <a:ext cx="208398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7452328" y="4125345"/>
            <a:ext cx="102600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5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991572" y="4101011"/>
            <a:ext cx="2050438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太平天国运动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68" name="直接箭头连接符 67"/>
          <p:cNvCxnSpPr>
            <a:stCxn id="10" idx="0"/>
            <a:endCxn id="41" idx="0"/>
          </p:cNvCxnSpPr>
          <p:nvPr/>
        </p:nvCxnSpPr>
        <p:spPr>
          <a:xfrm flipV="1">
            <a:off x="8295874" y="2867015"/>
            <a:ext cx="1190424" cy="953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8263890" y="2255520"/>
            <a:ext cx="2143125" cy="583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第二次鸦片战争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>
            <a:off x="8272900" y="2732700"/>
            <a:ext cx="131445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8158275" y="2320692"/>
            <a:ext cx="34734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6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3" name="直接箭头连接符 72"/>
          <p:cNvCxnSpPr/>
          <p:nvPr/>
        </p:nvCxnSpPr>
        <p:spPr>
          <a:xfrm flipV="1">
            <a:off x="8819200" y="1579949"/>
            <a:ext cx="0" cy="6658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979024" y="2221424"/>
            <a:ext cx="236723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8907334" y="1810840"/>
            <a:ext cx="102600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7 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签订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9745537" y="1621029"/>
            <a:ext cx="1600717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天津条约</a:t>
            </a:r>
            <a:r>
              <a:rPr lang="en-US" altLang="zh-CN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》《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北京条约</a:t>
            </a:r>
            <a:r>
              <a:rPr lang="en-US" altLang="zh-CN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79" name="直接连接符 78"/>
          <p:cNvCxnSpPr/>
          <p:nvPr/>
        </p:nvCxnSpPr>
        <p:spPr>
          <a:xfrm>
            <a:off x="7924827" y="1534905"/>
            <a:ext cx="427778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7815441" y="1112932"/>
            <a:ext cx="1236056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8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影响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8580418" y="1047450"/>
            <a:ext cx="3604777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半殖民化程度进一步加深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84" name="直接箭头连接符 83"/>
          <p:cNvCxnSpPr>
            <a:stCxn id="21" idx="2"/>
          </p:cNvCxnSpPr>
          <p:nvPr/>
        </p:nvCxnSpPr>
        <p:spPr>
          <a:xfrm flipH="1">
            <a:off x="4652085" y="3809996"/>
            <a:ext cx="4122" cy="1466854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3977406" y="5369397"/>
            <a:ext cx="1311039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工业革命完成</a:t>
            </a:r>
            <a:endParaRPr lang="zh-CN" altLang="en-US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87" name="星形: 五角 86"/>
          <p:cNvSpPr/>
          <p:nvPr/>
        </p:nvSpPr>
        <p:spPr>
          <a:xfrm>
            <a:off x="8780704" y="6102126"/>
            <a:ext cx="577694" cy="583728"/>
          </a:xfrm>
          <a:prstGeom prst="star5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星形: 五角 87"/>
          <p:cNvSpPr/>
          <p:nvPr/>
        </p:nvSpPr>
        <p:spPr>
          <a:xfrm>
            <a:off x="9486658" y="6102126"/>
            <a:ext cx="577694" cy="583728"/>
          </a:xfrm>
          <a:prstGeom prst="star5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星形: 五角 88"/>
          <p:cNvSpPr/>
          <p:nvPr/>
        </p:nvSpPr>
        <p:spPr>
          <a:xfrm>
            <a:off x="10197648" y="6102126"/>
            <a:ext cx="577694" cy="583728"/>
          </a:xfrm>
          <a:prstGeom prst="star5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星形: 五角 89"/>
          <p:cNvSpPr/>
          <p:nvPr/>
        </p:nvSpPr>
        <p:spPr>
          <a:xfrm>
            <a:off x="10857698" y="6104804"/>
            <a:ext cx="577694" cy="583728"/>
          </a:xfrm>
          <a:prstGeom prst="star5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星形: 五角 90"/>
          <p:cNvSpPr/>
          <p:nvPr/>
        </p:nvSpPr>
        <p:spPr>
          <a:xfrm>
            <a:off x="11535206" y="6104804"/>
            <a:ext cx="577694" cy="583728"/>
          </a:xfrm>
          <a:prstGeom prst="star5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8780704" y="5599176"/>
            <a:ext cx="2268632" cy="363474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给自己打个分吧！</a:t>
            </a:r>
            <a:endParaRPr lang="zh-CN" altLang="en-US" sz="20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3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5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3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85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20" grpId="0"/>
      <p:bldP spid="25" grpId="0"/>
      <p:bldP spid="35" grpId="0"/>
      <p:bldP spid="39" grpId="0"/>
      <p:bldP spid="61" grpId="0"/>
      <p:bldP spid="69" grpId="0" bldLvl="0" animBg="1"/>
      <p:bldP spid="77" grpId="0"/>
      <p:bldP spid="81" grpId="0" bldLvl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-104775" y="169468"/>
            <a:ext cx="12382500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中国开始沦为半殖民地半封建社会</a:t>
            </a:r>
            <a:r>
              <a:rPr lang="en-US" altLang="zh-CN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8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8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69738" y="1256994"/>
            <a:ext cx="2031012" cy="345970"/>
          </a:xfrm>
          <a:prstGeom prst="rect">
            <a:avLst/>
          </a:prstGeom>
          <a:noFill/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注意</a:t>
            </a:r>
            <a:endParaRPr lang="zh-CN" altLang="en-US" sz="20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27188" y="1256993"/>
            <a:ext cx="1989319" cy="386919"/>
          </a:xfrm>
          <a:prstGeom prst="rect">
            <a:avLst/>
          </a:prstGeom>
          <a:noFill/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dirty="0">
                <a:solidFill>
                  <a:schemeClr val="accent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重要</a:t>
            </a:r>
            <a:endParaRPr lang="zh-CN" altLang="en-US" sz="2000" dirty="0">
              <a:solidFill>
                <a:schemeClr val="accent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884638" y="1256993"/>
            <a:ext cx="2800544" cy="474165"/>
          </a:xfrm>
          <a:prstGeom prst="rect">
            <a:avLst/>
          </a:prstGeom>
          <a:noFill/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dirty="0">
                <a:solidFill>
                  <a:srgbClr val="C00000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非常重要</a:t>
            </a:r>
            <a:endParaRPr lang="zh-CN" altLang="en-US" sz="2000" dirty="0">
              <a:solidFill>
                <a:srgbClr val="C00000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6700" y="1286025"/>
            <a:ext cx="2286893" cy="363474"/>
          </a:xfrm>
          <a:prstGeom prst="rect">
            <a:avLst/>
          </a:prstGeom>
          <a:noFill/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看清重点标记</a:t>
            </a:r>
            <a:endParaRPr lang="zh-CN" altLang="en-US" sz="2400" dirty="0">
              <a:solidFill>
                <a:srgbClr val="C00000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1" name="Freeform 528"/>
          <p:cNvSpPr>
            <a:spLocks noEditPoints="1"/>
          </p:cNvSpPr>
          <p:nvPr/>
        </p:nvSpPr>
        <p:spPr bwMode="auto">
          <a:xfrm>
            <a:off x="0" y="2214107"/>
            <a:ext cx="6847970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考点一：鸦片战争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1840-1842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，道光帝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在位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）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6200000">
            <a:off x="2959325" y="731898"/>
            <a:ext cx="348800" cy="1448304"/>
          </a:xfrm>
          <a:prstGeom prst="rect">
            <a:avLst/>
          </a:prstGeom>
        </p:spPr>
      </p:pic>
      <p:sp>
        <p:nvSpPr>
          <p:cNvPr id="15" name="Freeform 528"/>
          <p:cNvSpPr>
            <a:spLocks noEditPoints="1"/>
          </p:cNvSpPr>
          <p:nvPr/>
        </p:nvSpPr>
        <p:spPr bwMode="auto">
          <a:xfrm>
            <a:off x="0" y="2911869"/>
            <a:ext cx="3409950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一、鸦片走私与林则徐禁烟</a:t>
            </a:r>
            <a:endParaRPr lang="zh-CN" altLang="en-US" sz="20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0" y="1962150"/>
            <a:ext cx="12192000" cy="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42874" y="3884147"/>
            <a:ext cx="11906251" cy="2553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（一）鸦片走私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背景：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世纪前期，在中英贸易中，中国处于         （出口大于进口）。</a:t>
            </a:r>
            <a:endParaRPr lang="zh-CN" altLang="en-US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鸦片的危害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经济上：</a:t>
            </a:r>
            <a:endParaRPr lang="en-US" altLang="zh-CN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政治上：</a:t>
            </a:r>
            <a:endParaRPr lang="en-US" altLang="zh-CN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军事上：</a:t>
            </a:r>
            <a:endParaRPr lang="en-US" altLang="zh-CN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生活上：</a:t>
            </a:r>
            <a:endParaRPr lang="en-US" altLang="zh-CN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>
            <a:off x="5628768" y="4407815"/>
            <a:ext cx="1219202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573" y="3565913"/>
            <a:ext cx="425437" cy="425437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021047" y="4902229"/>
            <a:ext cx="3117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白银外流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威胁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清政府财政 </a:t>
            </a:r>
            <a:endParaRPr lang="zh-CN" altLang="en-US" sz="2000" dirty="0"/>
          </a:p>
        </p:txBody>
      </p:sp>
      <p:sp>
        <p:nvSpPr>
          <p:cNvPr id="26" name="文本框 25"/>
          <p:cNvSpPr txBox="1"/>
          <p:nvPr/>
        </p:nvSpPr>
        <p:spPr>
          <a:xfrm>
            <a:off x="1082963" y="5388643"/>
            <a:ext cx="2120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官吏更加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腐败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</a:t>
            </a:r>
            <a:endParaRPr lang="zh-CN" altLang="en-US" sz="2000" dirty="0"/>
          </a:p>
        </p:txBody>
      </p:sp>
      <p:sp>
        <p:nvSpPr>
          <p:cNvPr id="28" name="文本框 27"/>
          <p:cNvSpPr txBox="1"/>
          <p:nvPr/>
        </p:nvSpPr>
        <p:spPr>
          <a:xfrm>
            <a:off x="1062809" y="5870464"/>
            <a:ext cx="168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战斗力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削弱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</a:t>
            </a:r>
            <a:endParaRPr lang="zh-CN" altLang="en-US" sz="2000" dirty="0"/>
          </a:p>
        </p:txBody>
      </p:sp>
      <p:sp>
        <p:nvSpPr>
          <p:cNvPr id="30" name="文本框 29"/>
          <p:cNvSpPr txBox="1"/>
          <p:nvPr/>
        </p:nvSpPr>
        <p:spPr>
          <a:xfrm>
            <a:off x="1050668" y="6319403"/>
            <a:ext cx="2019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毒害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身心健康</a:t>
            </a:r>
            <a:endParaRPr lang="zh-CN" altLang="en-US" sz="2000" dirty="0"/>
          </a:p>
        </p:txBody>
      </p:sp>
      <p:sp>
        <p:nvSpPr>
          <p:cNvPr id="32" name="文本框 31"/>
          <p:cNvSpPr txBox="1"/>
          <p:nvPr/>
        </p:nvSpPr>
        <p:spPr>
          <a:xfrm>
            <a:off x="5492157" y="3996117"/>
            <a:ext cx="15762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出超地位</a:t>
            </a:r>
            <a:endParaRPr lang="zh-CN" altLang="en-US" sz="2000" dirty="0"/>
          </a:p>
        </p:txBody>
      </p:sp>
      <p:sp>
        <p:nvSpPr>
          <p:cNvPr id="33" name="任意多边形: 形状 32"/>
          <p:cNvSpPr/>
          <p:nvPr/>
        </p:nvSpPr>
        <p:spPr>
          <a:xfrm>
            <a:off x="1171333" y="5331869"/>
            <a:ext cx="2874867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/>
        </p:nvSpPr>
        <p:spPr>
          <a:xfrm>
            <a:off x="1163733" y="5801994"/>
            <a:ext cx="2491679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34"/>
          <p:cNvSpPr/>
          <p:nvPr/>
        </p:nvSpPr>
        <p:spPr>
          <a:xfrm>
            <a:off x="1158021" y="6278155"/>
            <a:ext cx="2039278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: 形状 35"/>
          <p:cNvSpPr/>
          <p:nvPr/>
        </p:nvSpPr>
        <p:spPr>
          <a:xfrm>
            <a:off x="1158021" y="6707779"/>
            <a:ext cx="2039278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304" y="982385"/>
            <a:ext cx="793816" cy="793816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046" y="1110662"/>
            <a:ext cx="620518" cy="620518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876" y="1090691"/>
            <a:ext cx="620518" cy="620518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637" y="1110662"/>
            <a:ext cx="599532" cy="599532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169" y="1110662"/>
            <a:ext cx="599532" cy="599532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01" y="1106359"/>
            <a:ext cx="599532" cy="599532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3721582" y="2998656"/>
            <a:ext cx="1336193" cy="420477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填一填。</a:t>
            </a:r>
            <a:endParaRPr lang="zh-CN" altLang="en-US" sz="20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screen"/>
          <a:stretch>
            <a:fillRect/>
          </a:stretch>
        </p:blipFill>
        <p:spPr>
          <a:xfrm flipH="1">
            <a:off x="5152761" y="5285444"/>
            <a:ext cx="2530596" cy="12558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001" y="4699295"/>
            <a:ext cx="3048214" cy="2148202"/>
          </a:xfrm>
          <a:prstGeom prst="rect">
            <a:avLst/>
          </a:prstGeom>
          <a:ln>
            <a:noFill/>
          </a:ln>
          <a:effectLst/>
        </p:spPr>
      </p:pic>
      <p:sp>
        <p:nvSpPr>
          <p:cNvPr id="38" name="矩形 37"/>
          <p:cNvSpPr/>
          <p:nvPr/>
        </p:nvSpPr>
        <p:spPr>
          <a:xfrm>
            <a:off x="11028267" y="5041126"/>
            <a:ext cx="302407" cy="146453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吸食鸦片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1330674" y="4699295"/>
            <a:ext cx="869773" cy="2163406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珍爱生命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，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远离毒品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。</a:t>
            </a:r>
            <a:endParaRPr lang="zh-CN" altLang="en-US" sz="32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8" grpId="0" animBg="1"/>
      <p:bldP spid="11" grpId="0" animBg="1"/>
      <p:bldP spid="15" grpId="0" animBg="1"/>
      <p:bldP spid="19" grpId="0"/>
      <p:bldP spid="20" grpId="0" animBg="1"/>
      <p:bldP spid="24" grpId="0"/>
      <p:bldP spid="26" grpId="0"/>
      <p:bldP spid="28" grpId="0"/>
      <p:bldP spid="30" grpId="0"/>
      <p:bldP spid="32" grpId="0"/>
      <p:bldP spid="33" grpId="0" animBg="1"/>
      <p:bldP spid="34" grpId="0" animBg="1"/>
      <p:bldP spid="35" grpId="0" animBg="1"/>
      <p:bldP spid="36" grpId="0" animBg="1"/>
      <p:bldP spid="45" grpId="0" animBg="1"/>
      <p:bldP spid="38" grpId="0" animBg="1"/>
      <p:bldP spid="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-104775" y="169468"/>
            <a:ext cx="12382500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中国开始沦为半殖民地半封建社会</a:t>
            </a:r>
            <a:r>
              <a:rPr lang="en-US" altLang="zh-CN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8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8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3349" y="93490"/>
            <a:ext cx="11906251" cy="30431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（二）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林则徐</a:t>
            </a: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禁烟（虎门销烟）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时间：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意义：是中国人民                  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,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显示了中华民族                      。</a:t>
            </a:r>
            <a:endParaRPr lang="en-US" altLang="zh-CN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288" y="751415"/>
            <a:ext cx="620518" cy="6205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18" y="731444"/>
            <a:ext cx="620518" cy="620518"/>
          </a:xfrm>
          <a:prstGeom prst="rect">
            <a:avLst/>
          </a:prstGeom>
        </p:spPr>
      </p:pic>
      <p:sp>
        <p:nvSpPr>
          <p:cNvPr id="6" name="任意多边形: 形状 5"/>
          <p:cNvSpPr/>
          <p:nvPr/>
        </p:nvSpPr>
        <p:spPr>
          <a:xfrm flipV="1">
            <a:off x="1216897" y="1742496"/>
            <a:ext cx="835188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56362" y="1371933"/>
            <a:ext cx="15762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1839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endParaRPr lang="zh-CN" altLang="en-US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18575" y="807422"/>
            <a:ext cx="1498776" cy="2083981"/>
          </a:xfrm>
          <a:prstGeom prst="ellipse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517088" y="2478655"/>
            <a:ext cx="731937" cy="24549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林则徐</a:t>
            </a:r>
            <a:endParaRPr lang="zh-CN" altLang="en-US" sz="1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761311" y="1641918"/>
            <a:ext cx="2011590" cy="591535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民族英雄</a:t>
            </a:r>
            <a:endParaRPr lang="zh-CN" altLang="en-US" sz="32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2" name="任意多边形: 形状 11"/>
          <p:cNvSpPr/>
          <p:nvPr/>
        </p:nvSpPr>
        <p:spPr>
          <a:xfrm flipV="1">
            <a:off x="2615879" y="2233452"/>
            <a:ext cx="2232346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 flipV="1">
            <a:off x="6770248" y="2207893"/>
            <a:ext cx="2724364" cy="71278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528"/>
          <p:cNvSpPr>
            <a:spLocks noEditPoints="1"/>
          </p:cNvSpPr>
          <p:nvPr/>
        </p:nvSpPr>
        <p:spPr bwMode="auto">
          <a:xfrm>
            <a:off x="-1" y="2412532"/>
            <a:ext cx="4848225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二、英国发动侵略战争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鸦片战争</a:t>
            </a:r>
            <a:endParaRPr lang="zh-CN" altLang="en-US" sz="20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2551" y="3645417"/>
            <a:ext cx="11906251" cy="30431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（一）鸦片战争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原因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直接原因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: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根本原因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: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结果：战败，签订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3. 《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南京条约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）性质：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）内容：①开放                            五处为通商口岸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;②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割      给英国（破坏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领土权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;③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赔款              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;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（加剧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财政危机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④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英商进出口货物应纳税款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,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必须经过         （破坏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关税权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1307938" y="4155595"/>
            <a:ext cx="1576237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216897" y="3760922"/>
            <a:ext cx="15762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虎门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销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烟</a:t>
            </a:r>
            <a:endParaRPr lang="zh-CN" altLang="en-US" sz="2000" dirty="0"/>
          </a:p>
        </p:txBody>
      </p:sp>
      <p:sp>
        <p:nvSpPr>
          <p:cNvPr id="21" name="任意多边形: 形状 20"/>
          <p:cNvSpPr/>
          <p:nvPr/>
        </p:nvSpPr>
        <p:spPr>
          <a:xfrm>
            <a:off x="1307938" y="4469920"/>
            <a:ext cx="2864012" cy="4904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235392" y="4155595"/>
            <a:ext cx="2936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英国为了打开中国市场</a:t>
            </a:r>
            <a:endParaRPr lang="zh-CN" altLang="en-US" sz="2000" dirty="0"/>
          </a:p>
        </p:txBody>
      </p:sp>
      <p:sp>
        <p:nvSpPr>
          <p:cNvPr id="23" name="任意多边形: 形状 22"/>
          <p:cNvSpPr/>
          <p:nvPr/>
        </p:nvSpPr>
        <p:spPr>
          <a:xfrm flipV="1">
            <a:off x="2580031" y="4927517"/>
            <a:ext cx="1591919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587871" y="4550266"/>
            <a:ext cx="15762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南京条约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000" dirty="0"/>
          </a:p>
        </p:txBody>
      </p:sp>
      <p:sp>
        <p:nvSpPr>
          <p:cNvPr id="25" name="任意多边形: 形状 24"/>
          <p:cNvSpPr/>
          <p:nvPr/>
        </p:nvSpPr>
        <p:spPr>
          <a:xfrm>
            <a:off x="1623771" y="5791199"/>
            <a:ext cx="4900854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473728" y="5444366"/>
            <a:ext cx="51521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中国近代史上第一个丧权辱国的不平等条约</a:t>
            </a:r>
            <a:endParaRPr lang="zh-CN" altLang="en-US" sz="2000" dirty="0"/>
          </a:p>
        </p:txBody>
      </p:sp>
      <p:sp>
        <p:nvSpPr>
          <p:cNvPr id="27" name="任意多边形: 形状 26"/>
          <p:cNvSpPr/>
          <p:nvPr/>
        </p:nvSpPr>
        <p:spPr>
          <a:xfrm>
            <a:off x="2468057" y="6288432"/>
            <a:ext cx="3590686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249504" y="5889252"/>
            <a:ext cx="38790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广州、厦门、福州、宁波、上海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207188" y="5889252"/>
            <a:ext cx="10120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香港岛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2" name="任意多边形: 形状 31"/>
          <p:cNvSpPr/>
          <p:nvPr/>
        </p:nvSpPr>
        <p:spPr>
          <a:xfrm flipV="1">
            <a:off x="8301109" y="6258008"/>
            <a:ext cx="840121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898515" y="6348653"/>
            <a:ext cx="14919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2100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万银元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5" name="任意多边形: 形状 34"/>
          <p:cNvSpPr/>
          <p:nvPr/>
        </p:nvSpPr>
        <p:spPr>
          <a:xfrm>
            <a:off x="885060" y="6744815"/>
            <a:ext cx="1523174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8736312" y="6366852"/>
            <a:ext cx="12692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双方协议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8" name="任意多边形: 形状 37"/>
          <p:cNvSpPr/>
          <p:nvPr/>
        </p:nvSpPr>
        <p:spPr>
          <a:xfrm flipV="1">
            <a:off x="8689824" y="6735002"/>
            <a:ext cx="1362182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234" y="3053819"/>
            <a:ext cx="599532" cy="59953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766" y="3053819"/>
            <a:ext cx="599532" cy="599532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312" y="3051932"/>
            <a:ext cx="620518" cy="62051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012" y="2925972"/>
            <a:ext cx="4163914" cy="3028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4" name="椭圆 43"/>
          <p:cNvSpPr/>
          <p:nvPr/>
        </p:nvSpPr>
        <p:spPr>
          <a:xfrm>
            <a:off x="11048003" y="3047172"/>
            <a:ext cx="1143997" cy="591535"/>
          </a:xfrm>
          <a:prstGeom prst="ellipse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上海</a:t>
            </a:r>
            <a:endParaRPr lang="zh-CN" altLang="en-US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0787798" y="3631052"/>
            <a:ext cx="1143997" cy="591535"/>
          </a:xfrm>
          <a:prstGeom prst="ellipse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宁波</a:t>
            </a:r>
            <a:endParaRPr lang="zh-CN" altLang="en-US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0628904" y="4180467"/>
            <a:ext cx="1143997" cy="591535"/>
          </a:xfrm>
          <a:prstGeom prst="ellipse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福州</a:t>
            </a:r>
            <a:endParaRPr lang="zh-CN" altLang="en-US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0421869" y="4731399"/>
            <a:ext cx="1143997" cy="591535"/>
          </a:xfrm>
          <a:prstGeom prst="ellipse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厦门</a:t>
            </a:r>
            <a:endParaRPr lang="zh-CN" altLang="en-US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9650082" y="4506658"/>
            <a:ext cx="668269" cy="819368"/>
          </a:xfrm>
          <a:prstGeom prst="ellipse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广州</a:t>
            </a:r>
            <a:endParaRPr lang="zh-CN" altLang="en-US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9645833" y="5356552"/>
            <a:ext cx="1844791" cy="591535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香港岛</a:t>
            </a:r>
            <a:endParaRPr lang="zh-CN" altLang="en-US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281053" y="5863322"/>
            <a:ext cx="1851554" cy="407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“逛下福林山”</a:t>
            </a:r>
            <a:endParaRPr lang="zh-CN" altLang="en-US" dirty="0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46502" y="2581624"/>
            <a:ext cx="2092926" cy="2092926"/>
          </a:xfrm>
          <a:prstGeom prst="rect">
            <a:avLst/>
          </a:prstGeom>
        </p:spPr>
      </p:pic>
      <p:sp>
        <p:nvSpPr>
          <p:cNvPr id="55" name="文本框 54"/>
          <p:cNvSpPr txBox="1"/>
          <p:nvPr/>
        </p:nvSpPr>
        <p:spPr>
          <a:xfrm>
            <a:off x="4483690" y="3588912"/>
            <a:ext cx="871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销</a:t>
            </a:r>
            <a:endParaRPr lang="zh-CN" altLang="en-US" sz="3200" b="1" dirty="0"/>
          </a:p>
        </p:txBody>
      </p:sp>
      <p:sp>
        <p:nvSpPr>
          <p:cNvPr id="57" name="文本框 56"/>
          <p:cNvSpPr txBox="1"/>
          <p:nvPr/>
        </p:nvSpPr>
        <p:spPr>
          <a:xfrm>
            <a:off x="2468057" y="1877699"/>
            <a:ext cx="2972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禁烟斗争的伟大胜利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625887" y="1861510"/>
            <a:ext cx="32023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反抗外来侵略的坚强意志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000"/>
                            </p:stCondLst>
                            <p:childTnLst>
                              <p:par>
                                <p:cTn id="1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000"/>
                            </p:stCondLst>
                            <p:childTnLst>
                              <p:par>
                                <p:cTn id="1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000"/>
                            </p:stCondLst>
                            <p:childTnLst>
                              <p:par>
                                <p:cTn id="2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2500"/>
                            </p:stCondLst>
                            <p:childTnLst>
                              <p:par>
                                <p:cTn id="2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  <p:bldP spid="7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9" grpId="0"/>
      <p:bldP spid="31" grpId="0"/>
      <p:bldP spid="32" grpId="0" animBg="1"/>
      <p:bldP spid="34" grpId="0"/>
      <p:bldP spid="35" grpId="0" animBg="1"/>
      <p:bldP spid="37" grpId="0"/>
      <p:bldP spid="38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5" grpId="0"/>
      <p:bldP spid="57" grpId="0"/>
      <p:bldP spid="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-95250" y="74490"/>
            <a:ext cx="12382500" cy="389634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中国开始沦为半殖民地半封建社会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19080" y="711725"/>
            <a:ext cx="4848225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二、英国发动侵略战争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鸦片战争</a:t>
            </a:r>
            <a:endParaRPr lang="zh-CN" altLang="en-US" sz="20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714745"/>
            <a:ext cx="11906251" cy="4085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4.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影响：（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因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）中国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开始沦为                      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;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果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）鸦片战争是               的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开端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5.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鸦片战争失败的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根本原因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6. 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启示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 flipV="1">
            <a:off x="3505123" y="1913141"/>
            <a:ext cx="2724364" cy="71278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615725" y="1552081"/>
            <a:ext cx="2548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半殖民地半封建社会 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8367776" y="1939017"/>
            <a:ext cx="1785384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348323" y="1521303"/>
            <a:ext cx="17853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中国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近代史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3362111" y="2517588"/>
            <a:ext cx="1911638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362111" y="2152120"/>
            <a:ext cx="32023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落后的封建制度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9" name="任意多边形: 形状 18"/>
          <p:cNvSpPr/>
          <p:nvPr/>
        </p:nvSpPr>
        <p:spPr>
          <a:xfrm flipV="1">
            <a:off x="1061929" y="3170133"/>
            <a:ext cx="3786295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061929" y="2792882"/>
            <a:ext cx="39242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落后就要挨打；发展才是硬道理。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189" y="3780695"/>
            <a:ext cx="1922070" cy="2723066"/>
          </a:xfrm>
          <a:prstGeom prst="ellipse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31" y="3780695"/>
            <a:ext cx="1922070" cy="2731441"/>
          </a:xfrm>
          <a:prstGeom prst="ellipse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860061" y="5660027"/>
            <a:ext cx="1304431" cy="46256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关天培</a:t>
            </a:r>
            <a:endParaRPr lang="zh-CN" altLang="en-US" sz="28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196008" y="5660026"/>
            <a:ext cx="1304431" cy="46256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陈化成</a:t>
            </a:r>
            <a:endParaRPr lang="zh-CN" altLang="en-US" sz="28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60465" y="3759268"/>
            <a:ext cx="3454605" cy="345460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382743" y="5568144"/>
            <a:ext cx="35784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英雄人物不能忘</a:t>
            </a:r>
            <a:endParaRPr lang="zh-CN" altLang="en-US" sz="3200" b="1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220" y="2660780"/>
            <a:ext cx="599532" cy="599532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52" y="2660780"/>
            <a:ext cx="599532" cy="59953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298" y="2658893"/>
            <a:ext cx="620518" cy="620518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6474557" y="3863053"/>
            <a:ext cx="3031393" cy="420477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你知道他们分别是谁吗？</a:t>
            </a:r>
            <a:endParaRPr lang="zh-CN" altLang="en-US" sz="20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9" grpId="0" animBg="1"/>
      <p:bldP spid="10" grpId="0"/>
      <p:bldP spid="11" grpId="0" animBg="1"/>
      <p:bldP spid="15" grpId="0"/>
      <p:bldP spid="16" grpId="0" animBg="1"/>
      <p:bldP spid="17" grpId="0"/>
      <p:bldP spid="19" grpId="0" animBg="1"/>
      <p:bldP spid="20" grpId="0"/>
      <p:bldP spid="25" grpId="0" animBg="1"/>
      <p:bldP spid="26" grpId="0" animBg="1"/>
      <p:bldP spid="28" grpId="0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2623937" y="38100"/>
            <a:ext cx="7767638" cy="754912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3200" b="1" dirty="0"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朋友圈流行的复习大法</a:t>
            </a:r>
            <a:endParaRPr lang="zh-CN" altLang="en-US" sz="3200" b="1" dirty="0"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725"/>
            <a:ext cx="2399624" cy="2181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204" y="937768"/>
            <a:ext cx="2399624" cy="2181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105275"/>
            <a:ext cx="2977289" cy="2752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t="19060" r="7418" b="5021"/>
          <a:stretch>
            <a:fillRect/>
          </a:stretch>
        </p:blipFill>
        <p:spPr>
          <a:xfrm>
            <a:off x="8195576" y="3097508"/>
            <a:ext cx="3996423" cy="37629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623" y="940247"/>
            <a:ext cx="2041581" cy="21814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288" y="4105275"/>
            <a:ext cx="2833698" cy="27527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28" y="942725"/>
            <a:ext cx="2598447" cy="217651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1"/>
          <a:stretch>
            <a:fillRect/>
          </a:stretch>
        </p:blipFill>
        <p:spPr>
          <a:xfrm>
            <a:off x="5795953" y="4100683"/>
            <a:ext cx="2399624" cy="275731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275" y="937768"/>
            <a:ext cx="2752724" cy="215973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" y="3097507"/>
            <a:ext cx="12191998" cy="100071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800" b="1" dirty="0"/>
              <a:t>看看我带给大家的通关秘籍，听我安排，包你考个满意的分数！</a:t>
            </a:r>
            <a:endParaRPr lang="zh-CN" altLang="en-US" sz="2800" b="1" dirty="0"/>
          </a:p>
        </p:txBody>
      </p:sp>
      <p:sp>
        <p:nvSpPr>
          <p:cNvPr id="7" name="矩形: 圆角 6"/>
          <p:cNvSpPr/>
          <p:nvPr/>
        </p:nvSpPr>
        <p:spPr>
          <a:xfrm>
            <a:off x="8624163" y="4190890"/>
            <a:ext cx="3320298" cy="172438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b="1" dirty="0"/>
              <a:t>玩笑而已，切勿模仿！</a:t>
            </a:r>
            <a:endParaRPr lang="zh-CN" altLang="en-US" sz="4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3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6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9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11332" y="631282"/>
            <a:ext cx="7953375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考点二：第二次鸦片战争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1856-1860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，咸丰帝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在位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）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5749" y="1550669"/>
            <a:ext cx="11906251" cy="4496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（一）第二次鸦片战争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根本原因：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借口（直因）：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罪行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                       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——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近代中国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第一次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侵略北京城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4.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条约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1858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年：            增开汉口、        等十处通商口岸。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1860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年：            ，割                给英国。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5.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影响：西方侵略势力由东南沿海一带深入到                 ，中国的                          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70497" y="1769091"/>
            <a:ext cx="3431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进一步打开中国市场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任意多边形: 形状 4"/>
          <p:cNvSpPr/>
          <p:nvPr/>
        </p:nvSpPr>
        <p:spPr>
          <a:xfrm flipV="1">
            <a:off x="1840775" y="2109041"/>
            <a:ext cx="2307354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/>
        </p:nvSpPr>
        <p:spPr>
          <a:xfrm flipV="1">
            <a:off x="2302550" y="2623487"/>
            <a:ext cx="3746745" cy="53485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189370" y="2250119"/>
            <a:ext cx="40885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“亚罗号事件”和“马神甫事件”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8" name="任意多边形: 形状 7"/>
          <p:cNvSpPr/>
          <p:nvPr/>
        </p:nvSpPr>
        <p:spPr>
          <a:xfrm>
            <a:off x="896286" y="3501591"/>
            <a:ext cx="2774079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39041" y="3088032"/>
            <a:ext cx="34313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英法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联军火烧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圆明园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896286" y="4002852"/>
            <a:ext cx="4989792" cy="93918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67430" y="3630331"/>
            <a:ext cx="5047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沙俄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侵占中国北方领土</a:t>
            </a:r>
            <a:r>
              <a:rPr lang="en-US" altLang="zh-CN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150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多万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平方公里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2" name="任意多边形: 形状 11"/>
          <p:cNvSpPr/>
          <p:nvPr/>
        </p:nvSpPr>
        <p:spPr>
          <a:xfrm flipV="1">
            <a:off x="1931947" y="4872268"/>
            <a:ext cx="1615266" cy="93917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 flipV="1">
            <a:off x="1931947" y="5326303"/>
            <a:ext cx="1615266" cy="93917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flipV="1">
            <a:off x="4060686" y="5357234"/>
            <a:ext cx="2159714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811727" y="4539895"/>
            <a:ext cx="1615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天津条约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6" name="任意多边形: 形状 15"/>
          <p:cNvSpPr/>
          <p:nvPr/>
        </p:nvSpPr>
        <p:spPr>
          <a:xfrm flipV="1">
            <a:off x="4640482" y="4841186"/>
            <a:ext cx="1122638" cy="105153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809627" y="4506707"/>
            <a:ext cx="1615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南京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82897" y="4976580"/>
            <a:ext cx="1615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北京条约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52455" y="4958555"/>
            <a:ext cx="24815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九龙司地方一区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17260" y="5449216"/>
            <a:ext cx="20199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长江中下游地区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577533" y="5364797"/>
            <a:ext cx="3524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半殖民地化程度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进一步加深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4" name="任意多边形: 形状 23"/>
          <p:cNvSpPr/>
          <p:nvPr/>
        </p:nvSpPr>
        <p:spPr>
          <a:xfrm flipV="1">
            <a:off x="5501576" y="5797144"/>
            <a:ext cx="2251321" cy="100775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/>
          <p:cNvSpPr/>
          <p:nvPr/>
        </p:nvSpPr>
        <p:spPr>
          <a:xfrm flipV="1">
            <a:off x="8577533" y="5759075"/>
            <a:ext cx="3362325" cy="100773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1962636"/>
            <a:ext cx="3685268" cy="2301875"/>
          </a:xfrm>
          <a:prstGeom prst="round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9383834" y="3953842"/>
            <a:ext cx="1990725" cy="31066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圆明园遗迹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8743315" y="6068842"/>
            <a:ext cx="3448685" cy="49085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7864" y="5998680"/>
            <a:ext cx="4513500" cy="6027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87240" y="6048906"/>
            <a:ext cx="4456125" cy="51660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198332" y="683106"/>
            <a:ext cx="1336193" cy="420477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填一填。</a:t>
            </a:r>
            <a:endParaRPr lang="zh-CN" altLang="en-US" sz="20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33" name="Freeform 528"/>
          <p:cNvSpPr>
            <a:spLocks noEditPoints="1"/>
          </p:cNvSpPr>
          <p:nvPr/>
        </p:nvSpPr>
        <p:spPr bwMode="auto">
          <a:xfrm>
            <a:off x="-95250" y="111297"/>
            <a:ext cx="12382500" cy="370081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中国开始沦为半殖民地半封建社会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 animBg="1"/>
      <p:bldP spid="14" grpId="0" animBg="1"/>
      <p:bldP spid="15" grpId="0"/>
      <p:bldP spid="16" grpId="0" animBg="1"/>
      <p:bldP spid="17" grpId="0"/>
      <p:bldP spid="18" grpId="0"/>
      <p:bldP spid="19" grpId="0"/>
      <p:bldP spid="21" grpId="0"/>
      <p:bldP spid="23" grpId="0"/>
      <p:bldP spid="24" grpId="0" animBg="1"/>
      <p:bldP spid="25" grpId="0" animBg="1"/>
      <p:bldP spid="28" grpId="0" animBg="1"/>
      <p:bldP spid="34" grpId="0" animBg="1"/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528"/>
          <p:cNvSpPr>
            <a:spLocks noEditPoints="1"/>
          </p:cNvSpPr>
          <p:nvPr/>
        </p:nvSpPr>
        <p:spPr bwMode="auto">
          <a:xfrm>
            <a:off x="-85725" y="22296"/>
            <a:ext cx="12363450" cy="371719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中国开始沦为半殖民地半封建社会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24052" y="448198"/>
            <a:ext cx="6256597" cy="420478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考点三：太平天国运动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1851-1864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）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3963" y="1960837"/>
            <a:ext cx="11906251" cy="5018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（一）原因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鸦片战争的失败，进一步加深清政府的统治危机。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统治阶级与劳动群众之间的矛盾激化（阶级矛盾激化）。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（二）经过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开始的标志：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永安建制（永安封王）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——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天王      、东王      、西王       、南王      、北王      、翼王       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定都天京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——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1853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年，攻占     ，改名为       ，作为都城。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4.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颁布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）内容：不分男女，按人口和年龄         土地。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）目的：建立                                                                 的理想社会（“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四有两无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”）。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" name="右大括号 3"/>
          <p:cNvSpPr/>
          <p:nvPr/>
        </p:nvSpPr>
        <p:spPr>
          <a:xfrm>
            <a:off x="7113266" y="1282380"/>
            <a:ext cx="45719" cy="81915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465157" y="1486176"/>
            <a:ext cx="1774093" cy="420477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外患加深内忧</a:t>
            </a:r>
            <a:endParaRPr lang="zh-CN" altLang="en-US" sz="20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63981" y="453302"/>
            <a:ext cx="1336193" cy="420477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填一填。</a:t>
            </a:r>
            <a:endParaRPr lang="zh-CN" altLang="en-US" sz="20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42" y="2125601"/>
            <a:ext cx="534427" cy="534427"/>
          </a:xfrm>
          <a:prstGeom prst="rect">
            <a:avLst/>
          </a:prstGeom>
        </p:spPr>
      </p:pic>
      <p:sp>
        <p:nvSpPr>
          <p:cNvPr id="8" name="任意多边形: 形状 7"/>
          <p:cNvSpPr/>
          <p:nvPr/>
        </p:nvSpPr>
        <p:spPr>
          <a:xfrm flipV="1">
            <a:off x="2140625" y="3052847"/>
            <a:ext cx="5822275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140624" y="2680543"/>
            <a:ext cx="60527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1851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，洪秀全发动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金田起义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，建号“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太平天国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”。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任意多边形: 形状 9"/>
          <p:cNvSpPr/>
          <p:nvPr/>
        </p:nvSpPr>
        <p:spPr>
          <a:xfrm flipV="1">
            <a:off x="3832822" y="3523894"/>
            <a:ext cx="2621875" cy="85066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757376" y="3208850"/>
            <a:ext cx="2983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太平天国初步建立政权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2" name="任意多边形: 形状 11"/>
          <p:cNvSpPr/>
          <p:nvPr/>
        </p:nvSpPr>
        <p:spPr>
          <a:xfrm flipV="1">
            <a:off x="829687" y="4003150"/>
            <a:ext cx="789564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 flipV="1">
            <a:off x="2401312" y="4057069"/>
            <a:ext cx="789564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flipV="1">
            <a:off x="3972937" y="4057069"/>
            <a:ext cx="789564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 flipV="1">
            <a:off x="5701218" y="4011350"/>
            <a:ext cx="789564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 flipV="1">
            <a:off x="7070375" y="4057068"/>
            <a:ext cx="789564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8644446" y="4057067"/>
            <a:ext cx="789564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 flipV="1">
            <a:off x="2235954" y="4459458"/>
            <a:ext cx="3465263" cy="127407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 flipV="1">
            <a:off x="1751706" y="4920385"/>
            <a:ext cx="789564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 flipV="1">
            <a:off x="3612445" y="4897525"/>
            <a:ext cx="789564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 flipV="1">
            <a:off x="4563487" y="5844484"/>
            <a:ext cx="1065788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>
            <a:off x="2401311" y="6310102"/>
            <a:ext cx="8085713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140624" y="5921991"/>
            <a:ext cx="89083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“有田同耕，有饭同食，有衣同穿，有钱同使，无处不均匀，无人不保暖”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010" y="-2031"/>
            <a:ext cx="2733938" cy="2099664"/>
          </a:xfrm>
          <a:prstGeom prst="ellipse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10148763" y="1518042"/>
            <a:ext cx="1304431" cy="46256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洪秀全</a:t>
            </a:r>
            <a:endParaRPr lang="zh-CN" altLang="en-US" sz="28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73550" y="3617031"/>
            <a:ext cx="978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洪秀全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307016" y="3627215"/>
            <a:ext cx="978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杨秀清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845129" y="3678679"/>
            <a:ext cx="978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萧朝贵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533691" y="3627215"/>
            <a:ext cx="978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冯云山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049163" y="3661658"/>
            <a:ext cx="978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韦昌辉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586325" y="3646656"/>
            <a:ext cx="978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石达开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140623" y="4120141"/>
            <a:ext cx="38887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正式形成与清朝对峙的政权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820785" y="4552039"/>
            <a:ext cx="978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南京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757376" y="4558965"/>
            <a:ext cx="978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天京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483064" y="5492649"/>
            <a:ext cx="13213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平均分配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65" t="7592" r="4365" b="7964"/>
          <a:stretch>
            <a:fillRect/>
          </a:stretch>
        </p:blipFill>
        <p:spPr>
          <a:xfrm>
            <a:off x="9790687" y="2541052"/>
            <a:ext cx="2369527" cy="31119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2" name="任意多边形: 形状 41"/>
          <p:cNvSpPr/>
          <p:nvPr/>
        </p:nvSpPr>
        <p:spPr>
          <a:xfrm flipV="1">
            <a:off x="1262627" y="5404728"/>
            <a:ext cx="1928249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876378" y="5027616"/>
            <a:ext cx="27360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天朝田亩制度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49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000"/>
                            </p:stCondLst>
                            <p:childTnLst>
                              <p:par>
                                <p:cTn id="17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" grpId="0" animBg="1"/>
      <p:bldP spid="3" grpId="0"/>
      <p:bldP spid="4" grpId="0" animBg="1"/>
      <p:bldP spid="5" grpId="0" animBg="1"/>
      <p:bldP spid="6" grpId="0" animBg="1"/>
      <p:bldP spid="8" grpId="0" animBg="1"/>
      <p:bldP spid="9" grpId="0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/>
      <p:bldP spid="27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7" grpId="0"/>
      <p:bldP spid="38" grpId="0"/>
      <p:bldP spid="39" grpId="0"/>
      <p:bldP spid="42" grpId="0" animBg="1"/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5725" y="850729"/>
            <a:ext cx="11906251" cy="7451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）评价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A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积极：主张废除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B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消极：违背了历史发展潮流，因具有        难以实施。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5.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北伐西征（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1853-1856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）目的：为了推翻清朝统治和巩固政权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）结果：北伐    ，全军覆没；西征取得        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）影响：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6.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天京事变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）时间：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）影响：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7.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调整与改革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）封       为干王，总理朝政；提拔       、      等青年将领。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）颁布           ，由         写成。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-9525" y="428625"/>
            <a:ext cx="6477000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考点三：太平天国运动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1851-1864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）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4" name="Freeform 528"/>
          <p:cNvSpPr>
            <a:spLocks noEditPoints="1"/>
          </p:cNvSpPr>
          <p:nvPr/>
        </p:nvSpPr>
        <p:spPr bwMode="auto">
          <a:xfrm>
            <a:off x="-52389" y="59715"/>
            <a:ext cx="12296775" cy="422104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中国开始沦为半殖民地半封建社会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5" name="任意多边形: 形状 4"/>
          <p:cNvSpPr/>
          <p:nvPr/>
        </p:nvSpPr>
        <p:spPr>
          <a:xfrm flipV="1">
            <a:off x="2258437" y="1812399"/>
            <a:ext cx="2265938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/>
        </p:nvSpPr>
        <p:spPr>
          <a:xfrm flipV="1">
            <a:off x="4524375" y="2280221"/>
            <a:ext cx="933450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/>
        </p:nvSpPr>
        <p:spPr>
          <a:xfrm flipV="1">
            <a:off x="2115562" y="3627847"/>
            <a:ext cx="456188" cy="4572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 flipV="1">
            <a:off x="5063042" y="3627846"/>
            <a:ext cx="1032957" cy="9143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325997" y="4141389"/>
            <a:ext cx="3198377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 flipV="1">
            <a:off x="1404220" y="5022325"/>
            <a:ext cx="789564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>
            <a:off x="1404219" y="5534734"/>
            <a:ext cx="2948705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 flipV="1">
            <a:off x="1009438" y="6405356"/>
            <a:ext cx="789564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 flipV="1">
            <a:off x="4596318" y="6382496"/>
            <a:ext cx="789564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flipV="1">
            <a:off x="5789383" y="6405355"/>
            <a:ext cx="789564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 flipV="1">
            <a:off x="1360637" y="6778635"/>
            <a:ext cx="1411137" cy="4572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 flipV="1">
            <a:off x="3265208" y="6778635"/>
            <a:ext cx="1087715" cy="4837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254" y="481819"/>
            <a:ext cx="2076558" cy="36824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文本框 18"/>
          <p:cNvSpPr txBox="1"/>
          <p:nvPr/>
        </p:nvSpPr>
        <p:spPr>
          <a:xfrm>
            <a:off x="2193784" y="1427909"/>
            <a:ext cx="2983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封建地主土地所有制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418109" y="1918086"/>
            <a:ext cx="1289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空想色彩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993865" y="3286423"/>
            <a:ext cx="6995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失败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32978" y="3297868"/>
            <a:ext cx="1289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重大胜利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32408" y="3771052"/>
            <a:ext cx="34750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标志着军事上进入全盛时期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316978" y="4660866"/>
            <a:ext cx="9414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1856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332408" y="5158861"/>
            <a:ext cx="34896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太平天国由盛转衰的转折点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09438" y="5956326"/>
            <a:ext cx="1070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洪仁</a:t>
            </a:r>
            <a:r>
              <a:rPr lang="zh-CN" altLang="en-US" sz="28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玕 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11861" y="6047275"/>
            <a:ext cx="1222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李秀成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742611" y="6047275"/>
            <a:ext cx="10125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陈玉成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522190" y="6426895"/>
            <a:ext cx="12086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资政新篇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320521" y="6328259"/>
            <a:ext cx="12665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洪仁</a:t>
            </a:r>
            <a:r>
              <a:rPr lang="zh-CN" altLang="en-US" sz="28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玕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76884" y="5000812"/>
            <a:ext cx="2092926" cy="2092926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8514072" y="6008100"/>
            <a:ext cx="871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玕</a:t>
            </a:r>
            <a:endParaRPr lang="zh-CN" altLang="en-US" sz="3200" b="1" dirty="0"/>
          </a:p>
        </p:txBody>
      </p:sp>
      <p:sp>
        <p:nvSpPr>
          <p:cNvPr id="38" name="任意多边形: 形状 37"/>
          <p:cNvSpPr/>
          <p:nvPr/>
        </p:nvSpPr>
        <p:spPr>
          <a:xfrm>
            <a:off x="5048250" y="4391025"/>
            <a:ext cx="2105061" cy="1125848"/>
          </a:xfrm>
          <a:custGeom>
            <a:avLst/>
            <a:gdLst>
              <a:gd name="connsiteX0" fmla="*/ 0 w 2105061"/>
              <a:gd name="connsiteY0" fmla="*/ 1114425 h 1125848"/>
              <a:gd name="connsiteX1" fmla="*/ 47625 w 2105061"/>
              <a:gd name="connsiteY1" fmla="*/ 1076325 h 1125848"/>
              <a:gd name="connsiteX2" fmla="*/ 76200 w 2105061"/>
              <a:gd name="connsiteY2" fmla="*/ 1047750 h 1125848"/>
              <a:gd name="connsiteX3" fmla="*/ 133350 w 2105061"/>
              <a:gd name="connsiteY3" fmla="*/ 1000125 h 1125848"/>
              <a:gd name="connsiteX4" fmla="*/ 180975 w 2105061"/>
              <a:gd name="connsiteY4" fmla="*/ 914400 h 1125848"/>
              <a:gd name="connsiteX5" fmla="*/ 200025 w 2105061"/>
              <a:gd name="connsiteY5" fmla="*/ 885825 h 1125848"/>
              <a:gd name="connsiteX6" fmla="*/ 209550 w 2105061"/>
              <a:gd name="connsiteY6" fmla="*/ 847725 h 1125848"/>
              <a:gd name="connsiteX7" fmla="*/ 228600 w 2105061"/>
              <a:gd name="connsiteY7" fmla="*/ 790575 h 1125848"/>
              <a:gd name="connsiteX8" fmla="*/ 247650 w 2105061"/>
              <a:gd name="connsiteY8" fmla="*/ 733425 h 1125848"/>
              <a:gd name="connsiteX9" fmla="*/ 257175 w 2105061"/>
              <a:gd name="connsiteY9" fmla="*/ 704850 h 1125848"/>
              <a:gd name="connsiteX10" fmla="*/ 266700 w 2105061"/>
              <a:gd name="connsiteY10" fmla="*/ 676275 h 1125848"/>
              <a:gd name="connsiteX11" fmla="*/ 314325 w 2105061"/>
              <a:gd name="connsiteY11" fmla="*/ 619125 h 1125848"/>
              <a:gd name="connsiteX12" fmla="*/ 333375 w 2105061"/>
              <a:gd name="connsiteY12" fmla="*/ 590550 h 1125848"/>
              <a:gd name="connsiteX13" fmla="*/ 400050 w 2105061"/>
              <a:gd name="connsiteY13" fmla="*/ 552450 h 1125848"/>
              <a:gd name="connsiteX14" fmla="*/ 428625 w 2105061"/>
              <a:gd name="connsiteY14" fmla="*/ 533400 h 1125848"/>
              <a:gd name="connsiteX15" fmla="*/ 495300 w 2105061"/>
              <a:gd name="connsiteY15" fmla="*/ 495300 h 1125848"/>
              <a:gd name="connsiteX16" fmla="*/ 523875 w 2105061"/>
              <a:gd name="connsiteY16" fmla="*/ 476250 h 1125848"/>
              <a:gd name="connsiteX17" fmla="*/ 561975 w 2105061"/>
              <a:gd name="connsiteY17" fmla="*/ 457200 h 1125848"/>
              <a:gd name="connsiteX18" fmla="*/ 628650 w 2105061"/>
              <a:gd name="connsiteY18" fmla="*/ 419100 h 1125848"/>
              <a:gd name="connsiteX19" fmla="*/ 638175 w 2105061"/>
              <a:gd name="connsiteY19" fmla="*/ 390525 h 1125848"/>
              <a:gd name="connsiteX20" fmla="*/ 695325 w 2105061"/>
              <a:gd name="connsiteY20" fmla="*/ 352425 h 1125848"/>
              <a:gd name="connsiteX21" fmla="*/ 733425 w 2105061"/>
              <a:gd name="connsiteY21" fmla="*/ 285750 h 1125848"/>
              <a:gd name="connsiteX22" fmla="*/ 762000 w 2105061"/>
              <a:gd name="connsiteY22" fmla="*/ 266700 h 1125848"/>
              <a:gd name="connsiteX23" fmla="*/ 828675 w 2105061"/>
              <a:gd name="connsiteY23" fmla="*/ 180975 h 1125848"/>
              <a:gd name="connsiteX24" fmla="*/ 847725 w 2105061"/>
              <a:gd name="connsiteY24" fmla="*/ 152400 h 1125848"/>
              <a:gd name="connsiteX25" fmla="*/ 876300 w 2105061"/>
              <a:gd name="connsiteY25" fmla="*/ 123825 h 1125848"/>
              <a:gd name="connsiteX26" fmla="*/ 895350 w 2105061"/>
              <a:gd name="connsiteY26" fmla="*/ 95250 h 1125848"/>
              <a:gd name="connsiteX27" fmla="*/ 923925 w 2105061"/>
              <a:gd name="connsiteY27" fmla="*/ 85725 h 1125848"/>
              <a:gd name="connsiteX28" fmla="*/ 981075 w 2105061"/>
              <a:gd name="connsiteY28" fmla="*/ 38100 h 1125848"/>
              <a:gd name="connsiteX29" fmla="*/ 1038225 w 2105061"/>
              <a:gd name="connsiteY29" fmla="*/ 0 h 1125848"/>
              <a:gd name="connsiteX30" fmla="*/ 1143000 w 2105061"/>
              <a:gd name="connsiteY30" fmla="*/ 9525 h 1125848"/>
              <a:gd name="connsiteX31" fmla="*/ 1190625 w 2105061"/>
              <a:gd name="connsiteY31" fmla="*/ 47625 h 1125848"/>
              <a:gd name="connsiteX32" fmla="*/ 1238250 w 2105061"/>
              <a:gd name="connsiteY32" fmla="*/ 66675 h 1125848"/>
              <a:gd name="connsiteX33" fmla="*/ 1304925 w 2105061"/>
              <a:gd name="connsiteY33" fmla="*/ 114300 h 1125848"/>
              <a:gd name="connsiteX34" fmla="*/ 1362075 w 2105061"/>
              <a:gd name="connsiteY34" fmla="*/ 152400 h 1125848"/>
              <a:gd name="connsiteX35" fmla="*/ 1390650 w 2105061"/>
              <a:gd name="connsiteY35" fmla="*/ 171450 h 1125848"/>
              <a:gd name="connsiteX36" fmla="*/ 1409700 w 2105061"/>
              <a:gd name="connsiteY36" fmla="*/ 200025 h 1125848"/>
              <a:gd name="connsiteX37" fmla="*/ 1419225 w 2105061"/>
              <a:gd name="connsiteY37" fmla="*/ 228600 h 1125848"/>
              <a:gd name="connsiteX38" fmla="*/ 1457325 w 2105061"/>
              <a:gd name="connsiteY38" fmla="*/ 285750 h 1125848"/>
              <a:gd name="connsiteX39" fmla="*/ 1485900 w 2105061"/>
              <a:gd name="connsiteY39" fmla="*/ 342900 h 1125848"/>
              <a:gd name="connsiteX40" fmla="*/ 1504950 w 2105061"/>
              <a:gd name="connsiteY40" fmla="*/ 381000 h 1125848"/>
              <a:gd name="connsiteX41" fmla="*/ 1514475 w 2105061"/>
              <a:gd name="connsiteY41" fmla="*/ 409575 h 1125848"/>
              <a:gd name="connsiteX42" fmla="*/ 1581150 w 2105061"/>
              <a:gd name="connsiteY42" fmla="*/ 495300 h 1125848"/>
              <a:gd name="connsiteX43" fmla="*/ 1619250 w 2105061"/>
              <a:gd name="connsiteY43" fmla="*/ 552450 h 1125848"/>
              <a:gd name="connsiteX44" fmla="*/ 1685925 w 2105061"/>
              <a:gd name="connsiteY44" fmla="*/ 628650 h 1125848"/>
              <a:gd name="connsiteX45" fmla="*/ 1762125 w 2105061"/>
              <a:gd name="connsiteY45" fmla="*/ 714375 h 1125848"/>
              <a:gd name="connsiteX46" fmla="*/ 1819275 w 2105061"/>
              <a:gd name="connsiteY46" fmla="*/ 762000 h 1125848"/>
              <a:gd name="connsiteX47" fmla="*/ 1876425 w 2105061"/>
              <a:gd name="connsiteY47" fmla="*/ 847725 h 1125848"/>
              <a:gd name="connsiteX48" fmla="*/ 1895475 w 2105061"/>
              <a:gd name="connsiteY48" fmla="*/ 876300 h 1125848"/>
              <a:gd name="connsiteX49" fmla="*/ 1914525 w 2105061"/>
              <a:gd name="connsiteY49" fmla="*/ 904875 h 1125848"/>
              <a:gd name="connsiteX50" fmla="*/ 1943100 w 2105061"/>
              <a:gd name="connsiteY50" fmla="*/ 933450 h 1125848"/>
              <a:gd name="connsiteX51" fmla="*/ 1962150 w 2105061"/>
              <a:gd name="connsiteY51" fmla="*/ 962025 h 1125848"/>
              <a:gd name="connsiteX52" fmla="*/ 1981200 w 2105061"/>
              <a:gd name="connsiteY52" fmla="*/ 1019175 h 1125848"/>
              <a:gd name="connsiteX53" fmla="*/ 2009775 w 2105061"/>
              <a:gd name="connsiteY53" fmla="*/ 1038225 h 1125848"/>
              <a:gd name="connsiteX54" fmla="*/ 2028825 w 2105061"/>
              <a:gd name="connsiteY54" fmla="*/ 1066800 h 1125848"/>
              <a:gd name="connsiteX55" fmla="*/ 2085975 w 2105061"/>
              <a:gd name="connsiteY55" fmla="*/ 1095375 h 1125848"/>
              <a:gd name="connsiteX56" fmla="*/ 2105025 w 2105061"/>
              <a:gd name="connsiteY56" fmla="*/ 1114425 h 112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2105061" h="1125848">
                <a:moveTo>
                  <a:pt x="0" y="1114425"/>
                </a:moveTo>
                <a:cubicBezTo>
                  <a:pt x="15875" y="1101725"/>
                  <a:pt x="32325" y="1089712"/>
                  <a:pt x="47625" y="1076325"/>
                </a:cubicBezTo>
                <a:cubicBezTo>
                  <a:pt x="57762" y="1067455"/>
                  <a:pt x="65852" y="1056374"/>
                  <a:pt x="76200" y="1047750"/>
                </a:cubicBezTo>
                <a:cubicBezTo>
                  <a:pt x="155766" y="981445"/>
                  <a:pt x="49868" y="1083607"/>
                  <a:pt x="133350" y="1000125"/>
                </a:cubicBezTo>
                <a:cubicBezTo>
                  <a:pt x="150115" y="949830"/>
                  <a:pt x="137306" y="979904"/>
                  <a:pt x="180975" y="914400"/>
                </a:cubicBezTo>
                <a:lnTo>
                  <a:pt x="200025" y="885825"/>
                </a:lnTo>
                <a:cubicBezTo>
                  <a:pt x="203200" y="873125"/>
                  <a:pt x="205788" y="860264"/>
                  <a:pt x="209550" y="847725"/>
                </a:cubicBezTo>
                <a:cubicBezTo>
                  <a:pt x="215320" y="828491"/>
                  <a:pt x="222250" y="809625"/>
                  <a:pt x="228600" y="790575"/>
                </a:cubicBezTo>
                <a:lnTo>
                  <a:pt x="247650" y="733425"/>
                </a:lnTo>
                <a:lnTo>
                  <a:pt x="257175" y="704850"/>
                </a:lnTo>
                <a:cubicBezTo>
                  <a:pt x="260350" y="695325"/>
                  <a:pt x="261131" y="684629"/>
                  <a:pt x="266700" y="676275"/>
                </a:cubicBezTo>
                <a:cubicBezTo>
                  <a:pt x="313998" y="605329"/>
                  <a:pt x="253209" y="692464"/>
                  <a:pt x="314325" y="619125"/>
                </a:cubicBezTo>
                <a:cubicBezTo>
                  <a:pt x="321654" y="610331"/>
                  <a:pt x="325280" y="598645"/>
                  <a:pt x="333375" y="590550"/>
                </a:cubicBezTo>
                <a:cubicBezTo>
                  <a:pt x="348846" y="575079"/>
                  <a:pt x="382619" y="562411"/>
                  <a:pt x="400050" y="552450"/>
                </a:cubicBezTo>
                <a:cubicBezTo>
                  <a:pt x="409989" y="546770"/>
                  <a:pt x="419100" y="539750"/>
                  <a:pt x="428625" y="533400"/>
                </a:cubicBezTo>
                <a:cubicBezTo>
                  <a:pt x="463128" y="481645"/>
                  <a:pt x="427295" y="520802"/>
                  <a:pt x="495300" y="495300"/>
                </a:cubicBezTo>
                <a:cubicBezTo>
                  <a:pt x="506019" y="491280"/>
                  <a:pt x="513936" y="481930"/>
                  <a:pt x="523875" y="476250"/>
                </a:cubicBezTo>
                <a:cubicBezTo>
                  <a:pt x="536203" y="469205"/>
                  <a:pt x="549934" y="464725"/>
                  <a:pt x="561975" y="457200"/>
                </a:cubicBezTo>
                <a:cubicBezTo>
                  <a:pt x="627878" y="416011"/>
                  <a:pt x="572510" y="437813"/>
                  <a:pt x="628650" y="419100"/>
                </a:cubicBezTo>
                <a:cubicBezTo>
                  <a:pt x="631825" y="409575"/>
                  <a:pt x="631075" y="397625"/>
                  <a:pt x="638175" y="390525"/>
                </a:cubicBezTo>
                <a:cubicBezTo>
                  <a:pt x="654364" y="374336"/>
                  <a:pt x="695325" y="352425"/>
                  <a:pt x="695325" y="352425"/>
                </a:cubicBezTo>
                <a:cubicBezTo>
                  <a:pt x="702796" y="337484"/>
                  <a:pt x="719962" y="299213"/>
                  <a:pt x="733425" y="285750"/>
                </a:cubicBezTo>
                <a:cubicBezTo>
                  <a:pt x="741520" y="277655"/>
                  <a:pt x="752475" y="273050"/>
                  <a:pt x="762000" y="266700"/>
                </a:cubicBezTo>
                <a:cubicBezTo>
                  <a:pt x="858295" y="122257"/>
                  <a:pt x="754068" y="270504"/>
                  <a:pt x="828675" y="180975"/>
                </a:cubicBezTo>
                <a:cubicBezTo>
                  <a:pt x="836004" y="172181"/>
                  <a:pt x="840396" y="161194"/>
                  <a:pt x="847725" y="152400"/>
                </a:cubicBezTo>
                <a:cubicBezTo>
                  <a:pt x="856349" y="142052"/>
                  <a:pt x="867676" y="134173"/>
                  <a:pt x="876300" y="123825"/>
                </a:cubicBezTo>
                <a:cubicBezTo>
                  <a:pt x="883629" y="115031"/>
                  <a:pt x="886411" y="102401"/>
                  <a:pt x="895350" y="95250"/>
                </a:cubicBezTo>
                <a:cubicBezTo>
                  <a:pt x="903190" y="88978"/>
                  <a:pt x="914400" y="88900"/>
                  <a:pt x="923925" y="85725"/>
                </a:cubicBezTo>
                <a:cubicBezTo>
                  <a:pt x="1007407" y="2243"/>
                  <a:pt x="901509" y="104405"/>
                  <a:pt x="981075" y="38100"/>
                </a:cubicBezTo>
                <a:cubicBezTo>
                  <a:pt x="1028641" y="-1538"/>
                  <a:pt x="988007" y="16739"/>
                  <a:pt x="1038225" y="0"/>
                </a:cubicBezTo>
                <a:cubicBezTo>
                  <a:pt x="1073150" y="3175"/>
                  <a:pt x="1109527" y="-935"/>
                  <a:pt x="1143000" y="9525"/>
                </a:cubicBezTo>
                <a:cubicBezTo>
                  <a:pt x="1162405" y="15589"/>
                  <a:pt x="1173192" y="37165"/>
                  <a:pt x="1190625" y="47625"/>
                </a:cubicBezTo>
                <a:cubicBezTo>
                  <a:pt x="1205286" y="56422"/>
                  <a:pt x="1222375" y="60325"/>
                  <a:pt x="1238250" y="66675"/>
                </a:cubicBezTo>
                <a:cubicBezTo>
                  <a:pt x="1272728" y="118391"/>
                  <a:pt x="1237794" y="77683"/>
                  <a:pt x="1304925" y="114300"/>
                </a:cubicBezTo>
                <a:cubicBezTo>
                  <a:pt x="1325025" y="125263"/>
                  <a:pt x="1343025" y="139700"/>
                  <a:pt x="1362075" y="152400"/>
                </a:cubicBezTo>
                <a:lnTo>
                  <a:pt x="1390650" y="171450"/>
                </a:lnTo>
                <a:cubicBezTo>
                  <a:pt x="1397000" y="180975"/>
                  <a:pt x="1404580" y="189786"/>
                  <a:pt x="1409700" y="200025"/>
                </a:cubicBezTo>
                <a:cubicBezTo>
                  <a:pt x="1414190" y="209005"/>
                  <a:pt x="1414349" y="219823"/>
                  <a:pt x="1419225" y="228600"/>
                </a:cubicBezTo>
                <a:cubicBezTo>
                  <a:pt x="1430344" y="248614"/>
                  <a:pt x="1450085" y="264030"/>
                  <a:pt x="1457325" y="285750"/>
                </a:cubicBezTo>
                <a:cubicBezTo>
                  <a:pt x="1474789" y="338141"/>
                  <a:pt x="1456357" y="291199"/>
                  <a:pt x="1485900" y="342900"/>
                </a:cubicBezTo>
                <a:cubicBezTo>
                  <a:pt x="1492945" y="355228"/>
                  <a:pt x="1499357" y="367949"/>
                  <a:pt x="1504950" y="381000"/>
                </a:cubicBezTo>
                <a:cubicBezTo>
                  <a:pt x="1508905" y="390228"/>
                  <a:pt x="1509599" y="400798"/>
                  <a:pt x="1514475" y="409575"/>
                </a:cubicBezTo>
                <a:cubicBezTo>
                  <a:pt x="1542958" y="460844"/>
                  <a:pt x="1546440" y="460590"/>
                  <a:pt x="1581150" y="495300"/>
                </a:cubicBezTo>
                <a:cubicBezTo>
                  <a:pt x="1599366" y="549949"/>
                  <a:pt x="1577630" y="498938"/>
                  <a:pt x="1619250" y="552450"/>
                </a:cubicBezTo>
                <a:cubicBezTo>
                  <a:pt x="1679087" y="629383"/>
                  <a:pt x="1630607" y="591771"/>
                  <a:pt x="1685925" y="628650"/>
                </a:cubicBezTo>
                <a:cubicBezTo>
                  <a:pt x="1719919" y="679641"/>
                  <a:pt x="1696880" y="649130"/>
                  <a:pt x="1762125" y="714375"/>
                </a:cubicBezTo>
                <a:cubicBezTo>
                  <a:pt x="1798795" y="751045"/>
                  <a:pt x="1779492" y="735478"/>
                  <a:pt x="1819275" y="762000"/>
                </a:cubicBezTo>
                <a:lnTo>
                  <a:pt x="1876425" y="847725"/>
                </a:lnTo>
                <a:lnTo>
                  <a:pt x="1895475" y="876300"/>
                </a:lnTo>
                <a:cubicBezTo>
                  <a:pt x="1901825" y="885825"/>
                  <a:pt x="1906430" y="896780"/>
                  <a:pt x="1914525" y="904875"/>
                </a:cubicBezTo>
                <a:cubicBezTo>
                  <a:pt x="1924050" y="914400"/>
                  <a:pt x="1934476" y="923102"/>
                  <a:pt x="1943100" y="933450"/>
                </a:cubicBezTo>
                <a:cubicBezTo>
                  <a:pt x="1950429" y="942244"/>
                  <a:pt x="1957501" y="951564"/>
                  <a:pt x="1962150" y="962025"/>
                </a:cubicBezTo>
                <a:cubicBezTo>
                  <a:pt x="1970305" y="980375"/>
                  <a:pt x="1964492" y="1008036"/>
                  <a:pt x="1981200" y="1019175"/>
                </a:cubicBezTo>
                <a:lnTo>
                  <a:pt x="2009775" y="1038225"/>
                </a:lnTo>
                <a:cubicBezTo>
                  <a:pt x="2016125" y="1047750"/>
                  <a:pt x="2020730" y="1058705"/>
                  <a:pt x="2028825" y="1066800"/>
                </a:cubicBezTo>
                <a:cubicBezTo>
                  <a:pt x="2047289" y="1085264"/>
                  <a:pt x="2062734" y="1087628"/>
                  <a:pt x="2085975" y="1095375"/>
                </a:cubicBezTo>
                <a:cubicBezTo>
                  <a:pt x="2106786" y="1126592"/>
                  <a:pt x="2105025" y="1135398"/>
                  <a:pt x="2105025" y="1114425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/>
          <p:nvPr/>
        </p:nvCxnSpPr>
        <p:spPr>
          <a:xfrm>
            <a:off x="6095999" y="4141389"/>
            <a:ext cx="0" cy="43926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6438899" y="4292922"/>
            <a:ext cx="0" cy="43926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5611129" y="3756879"/>
            <a:ext cx="12898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北伐西征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96949" y="4055037"/>
            <a:ext cx="12898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天京事变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2" grpId="0"/>
      <p:bldP spid="38" grpId="0" animBg="1"/>
      <p:bldP spid="45" grpId="0"/>
      <p:bldP spid="4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3977" y="1120676"/>
            <a:ext cx="11252349" cy="4932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A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内容：提出          、改革内政等主张。</a:t>
            </a:r>
            <a:endParaRPr lang="zh-CN" altLang="en-US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B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结果：受历史条件限制，               。</a:t>
            </a:r>
            <a:endParaRPr lang="zh-CN" altLang="en-US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8.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天京陷落：      年，标志着                       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（三）太平天国运动的历史意义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性质：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积极：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（四）失败原因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主观原因（根因）：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客观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原因：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（五）认识：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" name="Freeform 528"/>
          <p:cNvSpPr>
            <a:spLocks noEditPoints="1"/>
          </p:cNvSpPr>
          <p:nvPr/>
        </p:nvSpPr>
        <p:spPr bwMode="auto">
          <a:xfrm>
            <a:off x="-9525" y="428625"/>
            <a:ext cx="6477000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考点三：太平天国运动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1851-1864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）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5" name="Freeform 528"/>
          <p:cNvSpPr>
            <a:spLocks noEditPoints="1"/>
          </p:cNvSpPr>
          <p:nvPr/>
        </p:nvSpPr>
        <p:spPr bwMode="auto">
          <a:xfrm>
            <a:off x="-9526" y="6521"/>
            <a:ext cx="12296775" cy="422104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中国开始沦为半殖民地半封建社会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6" name="任意多边形: 形状 5"/>
          <p:cNvSpPr/>
          <p:nvPr/>
        </p:nvSpPr>
        <p:spPr>
          <a:xfrm flipV="1">
            <a:off x="1972560" y="1605516"/>
            <a:ext cx="1227839" cy="77136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/>
        </p:nvSpPr>
        <p:spPr>
          <a:xfrm flipV="1">
            <a:off x="3386690" y="2046304"/>
            <a:ext cx="1950853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 flipV="1">
            <a:off x="1802440" y="2535402"/>
            <a:ext cx="933450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3895391" y="2535401"/>
            <a:ext cx="2951976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 flipV="1">
            <a:off x="1335714" y="3501670"/>
            <a:ext cx="5275630" cy="58062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 flipV="1">
            <a:off x="1335713" y="3985056"/>
            <a:ext cx="9701273" cy="63982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8513" y="1247261"/>
            <a:ext cx="15381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向西方学习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24446" y="1656564"/>
            <a:ext cx="18748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未能付诸实践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87111" y="2130421"/>
            <a:ext cx="8487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1864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22193" y="2142672"/>
            <a:ext cx="2925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太平天国运动失败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50746" y="3052256"/>
            <a:ext cx="5378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中国历史上规模最宏大的一次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农民战争。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55014" y="3613121"/>
            <a:ext cx="103813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沉重地打击了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清朝的统治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和外国资本主义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侵略势力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，谱写了中国近代史上壮烈的一章。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617601" y="4549119"/>
            <a:ext cx="2925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农民阶级的局限性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2" name="任意多边形: 形状 21"/>
          <p:cNvSpPr/>
          <p:nvPr/>
        </p:nvSpPr>
        <p:spPr>
          <a:xfrm flipV="1">
            <a:off x="3008570" y="4918806"/>
            <a:ext cx="2190751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/>
          <p:cNvSpPr/>
          <p:nvPr/>
        </p:nvSpPr>
        <p:spPr>
          <a:xfrm flipV="1">
            <a:off x="2172142" y="5484129"/>
            <a:ext cx="3317743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887111" y="5086546"/>
            <a:ext cx="3602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中外反动势力的联合绞杀</a:t>
            </a:r>
            <a:endParaRPr lang="zh-CN" altLang="en-US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5" name="任意多边形: 形状 24"/>
          <p:cNvSpPr/>
          <p:nvPr/>
        </p:nvSpPr>
        <p:spPr>
          <a:xfrm flipV="1">
            <a:off x="2111890" y="5985296"/>
            <a:ext cx="6192137" cy="118725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854218" y="5635760"/>
            <a:ext cx="6907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农民阶级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由于自身局限性，不能领导民主革命走向成功。</a:t>
            </a:r>
            <a:endParaRPr lang="zh-CN" altLang="en-US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flipH="1">
            <a:off x="8617113" y="6325462"/>
            <a:ext cx="3448685" cy="49085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1662" y="6255300"/>
            <a:ext cx="4513500" cy="6027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161038" y="6305526"/>
            <a:ext cx="4456125" cy="5166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32" y="2563882"/>
            <a:ext cx="534427" cy="53442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972" y="4079978"/>
            <a:ext cx="534427" cy="5344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/>
      <p:bldP spid="14" grpId="0"/>
      <p:bldP spid="15" grpId="0"/>
      <p:bldP spid="16" grpId="0"/>
      <p:bldP spid="17" grpId="0"/>
      <p:bldP spid="20" grpId="0"/>
      <p:bldP spid="21" grpId="0"/>
      <p:bldP spid="22" grpId="0" animBg="1"/>
      <p:bldP spid="23" grpId="0" animBg="1"/>
      <p:bldP spid="24" grpId="0"/>
      <p:bldP spid="25" grpId="0" animBg="1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>
            <a:off x="112302" y="1022872"/>
            <a:ext cx="1792940" cy="867805"/>
          </a:xfrm>
          <a:prstGeom prst="rect">
            <a:avLst/>
          </a:prstGeom>
        </p:spPr>
      </p:pic>
      <p:pic>
        <p:nvPicPr>
          <p:cNvPr id="2" name="图片 1" descr="图片包含 照片&#10;&#10;已生成极高可信度的说明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84537" y="1550906"/>
            <a:ext cx="3510370" cy="483073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2170185" y="1999936"/>
            <a:ext cx="2115040" cy="188814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14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128226" y="1550906"/>
            <a:ext cx="2734352" cy="278620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2294" y="4480883"/>
            <a:ext cx="4513500" cy="602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171670" y="4531109"/>
            <a:ext cx="4456125" cy="516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9"/>
          <a:stretch>
            <a:fillRect/>
          </a:stretch>
        </p:blipFill>
        <p:spPr>
          <a:xfrm flipH="1">
            <a:off x="8627745" y="4551045"/>
            <a:ext cx="3468370" cy="4908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461244" y="5225314"/>
            <a:ext cx="3133172" cy="3632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107883" y="5301502"/>
            <a:ext cx="3133172" cy="3632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 cstate="screen"/>
          <a:stretch>
            <a:fillRect/>
          </a:stretch>
        </p:blipFill>
        <p:spPr>
          <a:xfrm>
            <a:off x="9836019" y="385951"/>
            <a:ext cx="2120415" cy="102940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 cstate="screen"/>
          <a:stretch>
            <a:fillRect/>
          </a:stretch>
        </p:blipFill>
        <p:spPr>
          <a:xfrm>
            <a:off x="9028364" y="531321"/>
            <a:ext cx="1615310" cy="67059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 cstate="screen"/>
          <a:stretch>
            <a:fillRect/>
          </a:stretch>
        </p:blipFill>
        <p:spPr>
          <a:xfrm>
            <a:off x="2052426" y="644873"/>
            <a:ext cx="1318954" cy="62414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>
            <a:duotone>
              <a:prstClr val="black"/>
              <a:schemeClr val="accent5">
                <a:tint val="45000"/>
                <a:satMod val="400000"/>
              </a:schemeClr>
            </a:duotone>
            <a:lum bright="20000" contrast="-40000"/>
          </a:blip>
          <a:stretch>
            <a:fillRect/>
          </a:stretch>
        </p:blipFill>
        <p:spPr>
          <a:xfrm>
            <a:off x="257898" y="349885"/>
            <a:ext cx="2076532" cy="941070"/>
          </a:xfrm>
          <a:prstGeom prst="rect">
            <a:avLst/>
          </a:prstGeom>
        </p:spPr>
      </p:pic>
      <p:sp>
        <p:nvSpPr>
          <p:cNvPr id="21" name="矩形 20"/>
          <p:cNvSpPr/>
          <p:nvPr>
            <p:custDataLst>
              <p:tags r:id="rId23"/>
            </p:custDataLst>
          </p:nvPr>
        </p:nvSpPr>
        <p:spPr>
          <a:xfrm>
            <a:off x="336996" y="502327"/>
            <a:ext cx="1918337" cy="540739"/>
          </a:xfrm>
          <a:prstGeom prst="rect">
            <a:avLst/>
          </a:prstGeom>
        </p:spPr>
        <p:txBody>
          <a:bodyPr wrap="square" anchor="ctr">
            <a:normAutofit fontScale="92500" lnSpcReduction="20000"/>
          </a:bodyPr>
          <a:lstStyle/>
          <a:p>
            <a:pPr algn="ctr"/>
            <a:r>
              <a:rPr lang="zh-CN" altLang="en-US" sz="3600" b="1" spc="3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背书</a:t>
            </a:r>
            <a:r>
              <a:rPr lang="en-US" altLang="zh-CN" sz="3000" b="1" spc="300" dirty="0" err="1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ing</a:t>
            </a:r>
            <a:endParaRPr lang="zh-CN" altLang="en-US" sz="2800" b="1" spc="3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2" name="矩形 21"/>
          <p:cNvSpPr/>
          <p:nvPr>
            <p:custDataLst>
              <p:tags r:id="rId24"/>
            </p:custDataLst>
          </p:nvPr>
        </p:nvSpPr>
        <p:spPr>
          <a:xfrm>
            <a:off x="7459162" y="2448965"/>
            <a:ext cx="2115040" cy="188814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spc="15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40mins</a:t>
            </a:r>
            <a:endParaRPr lang="zh-CN" altLang="en-US" sz="3600" b="1" spc="15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101" y="2024523"/>
            <a:ext cx="2212557" cy="3129925"/>
          </a:xfrm>
          <a:prstGeom prst="rect">
            <a:avLst/>
          </a:prstGeom>
        </p:spPr>
      </p:pic>
    </p:spTree>
    <p:custDataLst>
      <p:tags r:id="rId26"/>
    </p:custData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>
            <a:off x="1524336" y="127225"/>
            <a:ext cx="1792940" cy="8678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948" y="77396"/>
            <a:ext cx="1797050" cy="1308100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36308" y="145370"/>
            <a:ext cx="1676330" cy="992314"/>
          </a:xfrm>
          <a:prstGeom prst="rect">
            <a:avLst/>
          </a:prstGeom>
        </p:spPr>
        <p:txBody>
          <a:bodyPr wrap="square" anchor="ctr">
            <a:normAutofit fontScale="85000" lnSpcReduction="20000"/>
          </a:bodyPr>
          <a:lstStyle/>
          <a:p>
            <a:pPr algn="ctr"/>
            <a:r>
              <a:rPr lang="zh-CN" altLang="en-US" sz="2900" b="1" spc="3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第一单元随堂测验</a:t>
            </a:r>
            <a:endParaRPr lang="en-US" altLang="zh-CN" sz="2900" b="1" spc="3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en-US" altLang="zh-CN" sz="2400" b="1" spc="300" dirty="0">
                <a:solidFill>
                  <a:schemeClr val="accent2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15mins</a:t>
            </a:r>
            <a:endParaRPr lang="zh-CN" altLang="en-US" sz="2400" b="1" spc="300" dirty="0">
              <a:solidFill>
                <a:schemeClr val="accent2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screen"/>
          <a:stretch>
            <a:fillRect/>
          </a:stretch>
        </p:blipFill>
        <p:spPr>
          <a:xfrm>
            <a:off x="2536182" y="815961"/>
            <a:ext cx="1318954" cy="6241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 flipH="1">
            <a:off x="8743315" y="6329487"/>
            <a:ext cx="3448685" cy="4908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5948" y="5596755"/>
            <a:ext cx="4513500" cy="602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126665" y="6216749"/>
            <a:ext cx="4456125" cy="516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424898" y="6341186"/>
            <a:ext cx="3133172" cy="3632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cstate="screen"/>
          <a:stretch>
            <a:fillRect/>
          </a:stretch>
        </p:blipFill>
        <p:spPr>
          <a:xfrm>
            <a:off x="9263930" y="145370"/>
            <a:ext cx="1615310" cy="67059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1" y="1398630"/>
            <a:ext cx="5837275" cy="54593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如果没有虎门销烟，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鸦战会爆发吗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为什么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鸦片战争的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时间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和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对战国</a:t>
            </a:r>
            <a:endParaRPr lang="en-US" altLang="zh-CN" sz="2400" dirty="0">
              <a:solidFill>
                <a:schemeClr val="accent4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南京条约</a:t>
            </a:r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中，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开通的通商口岸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是？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英国割占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了什么地方？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为什么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说鸦片战争是中国近代史的开端？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鸦片战争失败的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根本原因</a:t>
            </a:r>
            <a:endParaRPr lang="en-US" altLang="zh-CN" sz="2400" dirty="0">
              <a:solidFill>
                <a:schemeClr val="accent4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鸦片战争失败给我们什么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教训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二鸦中，外国列强的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罪行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有哪些？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二鸦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给中国的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影响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是什么？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太平天国运动的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时间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和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领导人</a:t>
            </a:r>
            <a:endParaRPr lang="en-US" altLang="zh-CN" sz="2400" dirty="0">
              <a:solidFill>
                <a:schemeClr val="accent4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太平天国运动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开始的标志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、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由盛转衰的标志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和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失败的标志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太平天国运动的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性质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。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837274" y="-21623"/>
            <a:ext cx="6354726" cy="52633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会；因为鸦战爆发的根本原因是英国想打开中国市场。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1840-1842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、中国和英国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广州、厦门、福州、宁波和上海；香港岛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因为鸦片战争使中国开始沦为半殖民地半封建社会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落后的封建制度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落后就要挨打；发展才是硬道理。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英法联军火烧圆明园；沙俄侵占中国</a:t>
            </a: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150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多万平方公里领土。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使中国的半殖民化程度进一步加深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1851-1864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；洪秀全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金田起义、天京事变和天京陷落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一次农民战争</a:t>
            </a:r>
            <a:endParaRPr lang="zh-CN" altLang="en-US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 cstate="screen"/>
          <a:stretch>
            <a:fillRect/>
          </a:stretch>
        </p:blipFill>
        <p:spPr>
          <a:xfrm>
            <a:off x="3424225" y="90228"/>
            <a:ext cx="2120415" cy="102940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545405" y="4030485"/>
            <a:ext cx="1615310" cy="245922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063992" y="5241685"/>
            <a:ext cx="3133172" cy="3632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428160" y="5754320"/>
            <a:ext cx="3133172" cy="363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2605" y="1250744"/>
            <a:ext cx="5285690" cy="182286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3789766" y="458605"/>
            <a:ext cx="4841072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32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复习期间注意事项</a:t>
            </a:r>
            <a:endParaRPr lang="zh-CN" altLang="en-US" sz="32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20351" y="1676608"/>
            <a:ext cx="2379902" cy="6391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1. </a:t>
            </a:r>
            <a:r>
              <a:rPr lang="zh-CN" altLang="en-US" sz="24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认真</a:t>
            </a:r>
            <a:r>
              <a:rPr lang="zh-CN" altLang="en-US" sz="28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听</a:t>
            </a:r>
            <a:endParaRPr lang="zh-CN" altLang="en-US" sz="24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20351" y="2553627"/>
            <a:ext cx="2379902" cy="6391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4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做好</a:t>
            </a:r>
            <a:r>
              <a:rPr lang="zh-CN" altLang="en-US" sz="28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笔记</a:t>
            </a:r>
            <a:endParaRPr lang="zh-CN" altLang="en-US" sz="24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20351" y="3447812"/>
            <a:ext cx="2379902" cy="6391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3. </a:t>
            </a:r>
            <a:r>
              <a:rPr lang="zh-CN" altLang="en-US" sz="24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认真</a:t>
            </a:r>
            <a:r>
              <a:rPr lang="zh-CN" altLang="en-US" sz="28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背</a:t>
            </a:r>
            <a:endParaRPr lang="zh-CN" altLang="en-US" sz="24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20351" y="4372902"/>
            <a:ext cx="2379902" cy="6391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4. </a:t>
            </a:r>
            <a:r>
              <a:rPr lang="zh-CN" altLang="en-US" sz="24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多</a:t>
            </a:r>
            <a:r>
              <a:rPr lang="zh-CN" altLang="en-US" sz="28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作题</a:t>
            </a:r>
            <a:endParaRPr lang="zh-CN" altLang="en-US" sz="24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20351" y="5297992"/>
            <a:ext cx="2379902" cy="6391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5. </a:t>
            </a:r>
            <a:r>
              <a:rPr lang="zh-CN" altLang="en-US" sz="24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不懂就</a:t>
            </a:r>
            <a:r>
              <a:rPr lang="zh-CN" altLang="en-US" sz="28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问</a:t>
            </a:r>
            <a:endParaRPr lang="zh-CN" altLang="en-US" sz="24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8" name="图片 7" descr="图片包含 黑色, 服装&#10;&#10;已生成高可信度的说明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>
            <a:off x="2959659" y="5209261"/>
            <a:ext cx="1199083" cy="164873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>
            <a:off x="8261862" y="5392322"/>
            <a:ext cx="1279701" cy="1465678"/>
          </a:xfrm>
          <a:prstGeom prst="rect">
            <a:avLst/>
          </a:prstGeom>
        </p:spPr>
      </p:pic>
      <p:pic>
        <p:nvPicPr>
          <p:cNvPr id="10" name="图片 9" descr="图片包含 室内&#10;&#10;已生成高可信度的说明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36137" y="4936302"/>
            <a:ext cx="1528763" cy="192169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218615" y="4213129"/>
            <a:ext cx="1737248" cy="26448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lum bright="-20000"/>
          </a:blip>
          <a:stretch>
            <a:fillRect/>
          </a:stretch>
        </p:blipFill>
        <p:spPr>
          <a:xfrm>
            <a:off x="534791" y="3721547"/>
            <a:ext cx="1790700" cy="121475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29396" y="3762656"/>
            <a:ext cx="1652290" cy="862802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spc="3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了解</a:t>
            </a:r>
            <a:endParaRPr lang="zh-CN" altLang="en-US" sz="2400" b="1" spc="3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13081" y="4086945"/>
            <a:ext cx="1781810" cy="12293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748971" y="4319689"/>
            <a:ext cx="1510030" cy="690206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spc="3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get</a:t>
            </a:r>
            <a:endParaRPr lang="zh-CN" altLang="en-US" sz="2400" b="1" spc="3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16" name="图形 16" descr="复选标记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4561" y="4436192"/>
            <a:ext cx="457200" cy="457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  <a:lum bright="20000"/>
          </a:blip>
          <a:stretch>
            <a:fillRect/>
          </a:stretch>
        </p:blipFill>
        <p:spPr>
          <a:xfrm>
            <a:off x="8066301" y="4259147"/>
            <a:ext cx="1632585" cy="112077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8066301" y="4269942"/>
            <a:ext cx="1632585" cy="950114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spc="300" dirty="0">
                <a:solidFill>
                  <a:schemeClr val="tx2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好的</a:t>
            </a:r>
            <a:endParaRPr lang="en-US" altLang="zh-CN" sz="2400" b="1" spc="300" dirty="0">
              <a:solidFill>
                <a:schemeClr val="tx2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12558" y="2961842"/>
            <a:ext cx="1797050" cy="13081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0072918" y="3223758"/>
            <a:ext cx="1676330" cy="532546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spc="3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欧克</a:t>
            </a:r>
            <a:endParaRPr lang="zh-CN" altLang="en-US" sz="2800" b="1" spc="3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3" grpId="0"/>
      <p:bldP spid="15" grpId="0"/>
      <p:bldP spid="18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904220" y="6363970"/>
            <a:ext cx="1132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加油</a:t>
            </a:r>
            <a:endParaRPr lang="zh-CN" altLang="en-US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1793" y="1196132"/>
            <a:ext cx="3237257" cy="18533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344" y="980943"/>
            <a:ext cx="3401863" cy="3048264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黑色, 服装&#10;&#10;已生成高可信度的说明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>
            <a:off x="4242515" y="3246716"/>
            <a:ext cx="1199083" cy="164873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>
            <a:off x="6489345" y="3413704"/>
            <a:ext cx="1279701" cy="1465678"/>
          </a:xfrm>
          <a:prstGeom prst="rect">
            <a:avLst/>
          </a:prstGeom>
        </p:spPr>
      </p:pic>
      <p:pic>
        <p:nvPicPr>
          <p:cNvPr id="13" name="图片 12" descr="图片包含 室内&#10;&#10;已生成高可信度的说明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12462" y="2920771"/>
            <a:ext cx="1528763" cy="192169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241055" y="1983612"/>
            <a:ext cx="1737248" cy="26448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2294" y="4480883"/>
            <a:ext cx="4513500" cy="602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171670" y="4531109"/>
            <a:ext cx="4456125" cy="516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0"/>
          <a:stretch>
            <a:fillRect/>
          </a:stretch>
        </p:blipFill>
        <p:spPr>
          <a:xfrm flipH="1">
            <a:off x="8627745" y="4551045"/>
            <a:ext cx="3448685" cy="4908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461244" y="5225314"/>
            <a:ext cx="3133172" cy="3632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107883" y="5301502"/>
            <a:ext cx="3133172" cy="363230"/>
          </a:xfrm>
          <a:prstGeom prst="rect">
            <a:avLst/>
          </a:prstGeom>
        </p:spPr>
      </p:pic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>
            <a:off x="73971" y="246266"/>
            <a:ext cx="1253169" cy="602700"/>
          </a:xfrm>
          <a:prstGeom prst="rect">
            <a:avLst/>
          </a:prstGeom>
        </p:spPr>
        <p:txBody>
          <a:bodyPr wrap="square">
            <a:normAutofit fontScale="92500" lnSpcReduction="20000"/>
          </a:bodyPr>
          <a:lstStyle/>
          <a:p>
            <a:pPr algn="dist"/>
            <a:r>
              <a:rPr lang="zh-CN" altLang="en-US" sz="4000" b="1" spc="300" dirty="0">
                <a:solidFill>
                  <a:schemeClr val="bg2">
                    <a:lumMod val="75000"/>
                  </a:schemeClr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  <a:cs typeface="Arial" panose="020B0604020202020204" pitchFamily="34" charset="0"/>
              </a:rPr>
              <a:t>目录</a:t>
            </a:r>
            <a:endParaRPr lang="zh-CN" altLang="en-US" sz="4000" b="1" spc="300" dirty="0">
              <a:solidFill>
                <a:schemeClr val="bg2">
                  <a:lumMod val="75000"/>
                </a:schemeClr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  <a:lum bright="-20000"/>
          </a:blip>
          <a:stretch>
            <a:fillRect/>
          </a:stretch>
        </p:blipFill>
        <p:spPr>
          <a:xfrm>
            <a:off x="1232535" y="1424940"/>
            <a:ext cx="1790700" cy="1214755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19"/>
            </p:custDataLst>
          </p:nvPr>
        </p:nvSpPr>
        <p:spPr>
          <a:xfrm>
            <a:off x="1327140" y="1466049"/>
            <a:ext cx="1652290" cy="862802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400" b="1" spc="3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时间线</a:t>
            </a:r>
            <a:endParaRPr lang="en-US" altLang="zh-CN" sz="2400" b="1" spc="3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400" b="1" spc="3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梳理</a:t>
            </a:r>
            <a:endParaRPr lang="zh-CN" altLang="en-US" sz="2400" b="1" spc="3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35705" y="1884045"/>
            <a:ext cx="1781810" cy="1229360"/>
          </a:xfrm>
          <a:prstGeom prst="rect">
            <a:avLst/>
          </a:prstGeom>
        </p:spPr>
      </p:pic>
      <p:sp>
        <p:nvSpPr>
          <p:cNvPr id="28" name="矩形 27"/>
          <p:cNvSpPr/>
          <p:nvPr>
            <p:custDataLst>
              <p:tags r:id="rId22"/>
            </p:custDataLst>
          </p:nvPr>
        </p:nvSpPr>
        <p:spPr>
          <a:xfrm>
            <a:off x="3871595" y="2116789"/>
            <a:ext cx="1510030" cy="690206"/>
          </a:xfrm>
          <a:prstGeom prst="rect">
            <a:avLst/>
          </a:prstGeom>
        </p:spPr>
        <p:txBody>
          <a:bodyPr wrap="square" anchor="ctr">
            <a:normAutofit fontScale="92500"/>
          </a:bodyPr>
          <a:lstStyle/>
          <a:p>
            <a:pPr algn="ctr"/>
            <a:r>
              <a:rPr lang="zh-CN" altLang="en-US" sz="2400" b="1" spc="3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单元复习</a:t>
            </a:r>
            <a:endParaRPr lang="zh-CN" altLang="en-US" sz="2400" b="1" spc="3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>
            <a:duotone>
              <a:prstClr val="black"/>
              <a:schemeClr val="accent5">
                <a:tint val="45000"/>
                <a:satMod val="400000"/>
              </a:schemeClr>
            </a:duotone>
            <a:lum bright="20000"/>
          </a:blip>
          <a:stretch>
            <a:fillRect/>
          </a:stretch>
        </p:blipFill>
        <p:spPr>
          <a:xfrm>
            <a:off x="6320790" y="2183130"/>
            <a:ext cx="1632585" cy="1120775"/>
          </a:xfrm>
          <a:prstGeom prst="rect">
            <a:avLst/>
          </a:prstGeom>
        </p:spPr>
      </p:pic>
      <p:sp>
        <p:nvSpPr>
          <p:cNvPr id="29" name="矩形 28"/>
          <p:cNvSpPr/>
          <p:nvPr>
            <p:custDataLst>
              <p:tags r:id="rId25"/>
            </p:custDataLst>
          </p:nvPr>
        </p:nvSpPr>
        <p:spPr>
          <a:xfrm>
            <a:off x="6320790" y="2183130"/>
            <a:ext cx="1632585" cy="950114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400" b="1" spc="300" dirty="0">
                <a:solidFill>
                  <a:schemeClr val="tx2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知识</a:t>
            </a:r>
            <a:endParaRPr lang="en-US" altLang="zh-CN" sz="2400" b="1" spc="300" dirty="0">
              <a:solidFill>
                <a:schemeClr val="tx2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400" b="1" spc="300" dirty="0">
                <a:solidFill>
                  <a:schemeClr val="tx2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重难点</a:t>
            </a:r>
            <a:endParaRPr lang="en-US" altLang="zh-CN" sz="2400" b="1" spc="300" dirty="0">
              <a:solidFill>
                <a:schemeClr val="tx2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54135" y="779145"/>
            <a:ext cx="1797050" cy="1308100"/>
          </a:xfrm>
          <a:prstGeom prst="rect">
            <a:avLst/>
          </a:prstGeom>
        </p:spPr>
      </p:pic>
      <p:sp>
        <p:nvSpPr>
          <p:cNvPr id="30" name="矩形 29"/>
          <p:cNvSpPr/>
          <p:nvPr>
            <p:custDataLst>
              <p:tags r:id="rId28"/>
            </p:custDataLst>
          </p:nvPr>
        </p:nvSpPr>
        <p:spPr>
          <a:xfrm>
            <a:off x="9014495" y="1041061"/>
            <a:ext cx="1676330" cy="532546"/>
          </a:xfrm>
          <a:prstGeom prst="rect">
            <a:avLst/>
          </a:prstGeom>
        </p:spPr>
        <p:txBody>
          <a:bodyPr wrap="square" anchor="ctr">
            <a:normAutofit fontScale="92500"/>
          </a:bodyPr>
          <a:lstStyle/>
          <a:p>
            <a:pPr algn="ctr"/>
            <a:r>
              <a:rPr lang="zh-CN" altLang="en-US" sz="2800" b="1" spc="3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随堂检测</a:t>
            </a:r>
            <a:endParaRPr lang="zh-CN" altLang="en-US" sz="2800" b="1" spc="3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82" y="1424190"/>
            <a:ext cx="812842" cy="8128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19" y="1710368"/>
            <a:ext cx="812842" cy="8128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745" y="2116789"/>
            <a:ext cx="812842" cy="81284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324" y="934611"/>
            <a:ext cx="812842" cy="812842"/>
          </a:xfrm>
          <a:prstGeom prst="rect">
            <a:avLst/>
          </a:prstGeom>
        </p:spPr>
      </p:pic>
    </p:spTree>
    <p:custDataLst>
      <p:tags r:id="rId3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50268" y="892109"/>
            <a:ext cx="1526308" cy="803341"/>
          </a:xfrm>
        </p:spPr>
        <p:txBody>
          <a:bodyPr>
            <a:normAutofit fontScale="90000"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时间线梳理</a:t>
            </a:r>
            <a:endParaRPr lang="zh-CN" altLang="en-US" sz="28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0" y="5852569"/>
            <a:ext cx="12192000" cy="803342"/>
          </a:xfrm>
        </p:spPr>
        <p:txBody>
          <a:bodyPr>
            <a:noAutofit/>
          </a:bodyPr>
          <a:lstStyle/>
          <a:p>
            <a:pPr indent="457200" algn="l"/>
            <a:r>
              <a:rPr lang="zh-CN" altLang="en-US" sz="1800" dirty="0">
                <a:solidFill>
                  <a:schemeClr val="tx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跟着老师一起回忆八上的重要时间和对应的事件，可以帮助同学们快速理清近代史的脉络，把握整个近代史的知识结构，知晓重要时间和事件，对以后的复习记忆和做题有极大帮助。</a:t>
            </a:r>
            <a:endParaRPr lang="zh-CN" altLang="en-US" sz="1800" dirty="0">
              <a:solidFill>
                <a:schemeClr val="tx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69" y="749151"/>
            <a:ext cx="946299" cy="946299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28"/>
          <p:cNvSpPr>
            <a:spLocks noEditPoints="1"/>
          </p:cNvSpPr>
          <p:nvPr/>
        </p:nvSpPr>
        <p:spPr bwMode="auto">
          <a:xfrm>
            <a:off x="3742141" y="149417"/>
            <a:ext cx="4841072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32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中国近代史</a:t>
            </a:r>
            <a:r>
              <a:rPr lang="en-US" altLang="zh-CN" sz="32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32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政权</a:t>
            </a:r>
            <a:r>
              <a:rPr lang="zh-CN" altLang="en-US" sz="32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篇</a:t>
            </a:r>
            <a:endParaRPr lang="zh-CN" altLang="en-US" sz="32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6" name="箭头: 右 5"/>
          <p:cNvSpPr/>
          <p:nvPr/>
        </p:nvSpPr>
        <p:spPr>
          <a:xfrm>
            <a:off x="0" y="3257550"/>
            <a:ext cx="12192000" cy="5619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摘录 6"/>
          <p:cNvSpPr/>
          <p:nvPr/>
        </p:nvSpPr>
        <p:spPr>
          <a:xfrm>
            <a:off x="238123" y="3071812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摘录 7"/>
          <p:cNvSpPr/>
          <p:nvPr/>
        </p:nvSpPr>
        <p:spPr>
          <a:xfrm>
            <a:off x="5657848" y="3071812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流程图: 摘录 8"/>
          <p:cNvSpPr/>
          <p:nvPr/>
        </p:nvSpPr>
        <p:spPr>
          <a:xfrm>
            <a:off x="11077573" y="3057525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50617" y="1750705"/>
            <a:ext cx="528209" cy="1321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鸦片战争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86843" y="1750705"/>
            <a:ext cx="528209" cy="13211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五四运动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994443" y="1466850"/>
            <a:ext cx="528209" cy="16097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解放南京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864" y="1377169"/>
            <a:ext cx="940604" cy="371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1840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38970" y="1415772"/>
            <a:ext cx="940604" cy="371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1919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788245" y="1100135"/>
            <a:ext cx="940604" cy="371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1949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6" name="流程图: 摘录 15"/>
          <p:cNvSpPr/>
          <p:nvPr/>
        </p:nvSpPr>
        <p:spPr>
          <a:xfrm>
            <a:off x="3943348" y="3057524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860218" y="1741424"/>
            <a:ext cx="528209" cy="13211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辛亥革命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635128" y="1400965"/>
            <a:ext cx="940604" cy="371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1911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9" name="流程图: 摘录 18"/>
          <p:cNvSpPr/>
          <p:nvPr/>
        </p:nvSpPr>
        <p:spPr>
          <a:xfrm>
            <a:off x="4619623" y="3066226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4418178" y="1552480"/>
            <a:ext cx="751400" cy="1516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中华民国临时政府成立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371552" y="1185845"/>
            <a:ext cx="940604" cy="371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1912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827555" y="1755469"/>
            <a:ext cx="528209" cy="13211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东北易帜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3" name="流程图: 摘录 22"/>
          <p:cNvSpPr/>
          <p:nvPr/>
        </p:nvSpPr>
        <p:spPr>
          <a:xfrm>
            <a:off x="7901036" y="3086697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7663355" y="1400965"/>
            <a:ext cx="940604" cy="371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1928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5" name="流程图: 摘录 24"/>
          <p:cNvSpPr/>
          <p:nvPr/>
        </p:nvSpPr>
        <p:spPr>
          <a:xfrm>
            <a:off x="7228237" y="3086697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6882758" y="1415772"/>
            <a:ext cx="940604" cy="371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1927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050215" y="1765590"/>
            <a:ext cx="717992" cy="13211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南京国民政府成立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8" name="流程图: 摘录 27"/>
          <p:cNvSpPr/>
          <p:nvPr/>
        </p:nvSpPr>
        <p:spPr>
          <a:xfrm flipV="1">
            <a:off x="242300" y="3428999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摘录 28"/>
          <p:cNvSpPr/>
          <p:nvPr/>
        </p:nvSpPr>
        <p:spPr>
          <a:xfrm flipV="1">
            <a:off x="3934994" y="3428999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流程图: 摘录 29"/>
          <p:cNvSpPr/>
          <p:nvPr/>
        </p:nvSpPr>
        <p:spPr>
          <a:xfrm flipV="1">
            <a:off x="4627431" y="3428999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摘录 30"/>
          <p:cNvSpPr/>
          <p:nvPr/>
        </p:nvSpPr>
        <p:spPr>
          <a:xfrm flipV="1">
            <a:off x="5650040" y="3428999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摘录 31"/>
          <p:cNvSpPr/>
          <p:nvPr/>
        </p:nvSpPr>
        <p:spPr>
          <a:xfrm flipV="1">
            <a:off x="7228237" y="3448050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流程图: 摘录 32"/>
          <p:cNvSpPr/>
          <p:nvPr/>
        </p:nvSpPr>
        <p:spPr>
          <a:xfrm flipV="1">
            <a:off x="7901036" y="3448050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流程图: 摘录 33"/>
          <p:cNvSpPr/>
          <p:nvPr/>
        </p:nvSpPr>
        <p:spPr>
          <a:xfrm flipV="1">
            <a:off x="11077573" y="3428999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箭头连接符 35"/>
          <p:cNvCxnSpPr>
            <a:stCxn id="28" idx="0"/>
            <a:endCxn id="30" idx="0"/>
          </p:cNvCxnSpPr>
          <p:nvPr/>
        </p:nvCxnSpPr>
        <p:spPr>
          <a:xfrm>
            <a:off x="423275" y="3800474"/>
            <a:ext cx="4385131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0" idx="0"/>
            <a:endCxn id="33" idx="0"/>
          </p:cNvCxnSpPr>
          <p:nvPr/>
        </p:nvCxnSpPr>
        <p:spPr>
          <a:xfrm>
            <a:off x="4808406" y="3800474"/>
            <a:ext cx="3273605" cy="19051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2" idx="0"/>
            <a:endCxn id="34" idx="0"/>
          </p:cNvCxnSpPr>
          <p:nvPr/>
        </p:nvCxnSpPr>
        <p:spPr>
          <a:xfrm flipV="1">
            <a:off x="7409212" y="3800474"/>
            <a:ext cx="3849336" cy="19051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右大括号 45"/>
          <p:cNvSpPr/>
          <p:nvPr/>
        </p:nvSpPr>
        <p:spPr>
          <a:xfrm rot="5400000">
            <a:off x="7925126" y="1681494"/>
            <a:ext cx="202174" cy="6464672"/>
          </a:xfrm>
          <a:prstGeom prst="rightBrace">
            <a:avLst>
              <a:gd name="adj1" fmla="val 0"/>
              <a:gd name="adj2" fmla="val 50000"/>
            </a:avLst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lum bright="20000" contrast="-40000"/>
          </a:blip>
          <a:stretch>
            <a:fillRect/>
          </a:stretch>
        </p:blipFill>
        <p:spPr>
          <a:xfrm>
            <a:off x="6718696" y="5289828"/>
            <a:ext cx="2605065" cy="1180597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6871448" y="5453725"/>
            <a:ext cx="2262166" cy="714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中华民国时期</a:t>
            </a:r>
            <a:endParaRPr lang="zh-CN" altLang="en-US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49" name="图片 48" descr="图片包含 室内&#10;&#10;已生成高可信度的说明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679016" y="5334001"/>
            <a:ext cx="1212383" cy="1523999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0" y="4720725"/>
            <a:ext cx="4575732" cy="4148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两大矛盾：阶级矛盾</a:t>
            </a:r>
            <a:r>
              <a:rPr lang="en-US" altLang="zh-CN" sz="2400" dirty="0">
                <a:solidFill>
                  <a:schemeClr val="accent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&amp;</a:t>
            </a:r>
            <a:r>
              <a:rPr lang="zh-CN" altLang="en-US" sz="2400" dirty="0">
                <a:solidFill>
                  <a:schemeClr val="accent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民族矛盾</a:t>
            </a:r>
            <a:endParaRPr lang="zh-CN" altLang="en-US" sz="2400" dirty="0">
              <a:solidFill>
                <a:schemeClr val="accent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52" name="箭头: 燕尾形 51"/>
          <p:cNvSpPr/>
          <p:nvPr/>
        </p:nvSpPr>
        <p:spPr>
          <a:xfrm>
            <a:off x="-20480" y="5229227"/>
            <a:ext cx="1963580" cy="714365"/>
          </a:xfrm>
          <a:prstGeom prst="notch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人民大众</a:t>
            </a:r>
            <a:endParaRPr lang="zh-CN" altLang="en-US" b="1" dirty="0"/>
          </a:p>
        </p:txBody>
      </p:sp>
      <p:sp>
        <p:nvSpPr>
          <p:cNvPr id="53" name="箭头: 燕尾形 52"/>
          <p:cNvSpPr/>
          <p:nvPr/>
        </p:nvSpPr>
        <p:spPr>
          <a:xfrm>
            <a:off x="-20480" y="5989444"/>
            <a:ext cx="1963580" cy="714365"/>
          </a:xfrm>
          <a:prstGeom prst="notch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中华民族</a:t>
            </a:r>
            <a:endParaRPr lang="zh-CN" altLang="en-US" b="1" dirty="0"/>
          </a:p>
        </p:txBody>
      </p:sp>
      <p:sp>
        <p:nvSpPr>
          <p:cNvPr id="54" name="箭头: 燕尾形 53"/>
          <p:cNvSpPr/>
          <p:nvPr/>
        </p:nvSpPr>
        <p:spPr>
          <a:xfrm flipH="1">
            <a:off x="1943100" y="5222084"/>
            <a:ext cx="1963580" cy="714365"/>
          </a:xfrm>
          <a:prstGeom prst="notch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封建主义</a:t>
            </a:r>
            <a:endParaRPr lang="zh-CN" altLang="en-US" b="1" dirty="0"/>
          </a:p>
        </p:txBody>
      </p:sp>
      <p:sp>
        <p:nvSpPr>
          <p:cNvPr id="55" name="箭头: 燕尾形 54"/>
          <p:cNvSpPr/>
          <p:nvPr/>
        </p:nvSpPr>
        <p:spPr>
          <a:xfrm flipH="1">
            <a:off x="1943100" y="6011695"/>
            <a:ext cx="1963580" cy="714365"/>
          </a:xfrm>
          <a:prstGeom prst="notch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西方列强</a:t>
            </a:r>
            <a:endParaRPr lang="zh-CN" altLang="en-US" b="1" dirty="0"/>
          </a:p>
        </p:txBody>
      </p:sp>
      <p:pic>
        <p:nvPicPr>
          <p:cNvPr id="56" name="图片 55" descr="拳头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490858">
            <a:off x="1771326" y="6157302"/>
            <a:ext cx="649051" cy="907237"/>
          </a:xfrm>
          <a:prstGeom prst="rect">
            <a:avLst/>
          </a:prstGeom>
        </p:spPr>
      </p:pic>
      <p:pic>
        <p:nvPicPr>
          <p:cNvPr id="57" name="图片 56" descr="拳头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091827">
            <a:off x="1865787" y="5375468"/>
            <a:ext cx="649051" cy="907237"/>
          </a:xfrm>
          <a:prstGeom prst="rect">
            <a:avLst/>
          </a:prstGeom>
        </p:spPr>
      </p:pic>
      <p:sp>
        <p:nvSpPr>
          <p:cNvPr id="58" name="椭圆 57"/>
          <p:cNvSpPr/>
          <p:nvPr/>
        </p:nvSpPr>
        <p:spPr>
          <a:xfrm>
            <a:off x="3729812" y="5241682"/>
            <a:ext cx="1150971" cy="632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反封</a:t>
            </a:r>
            <a:endParaRPr lang="zh-CN" altLang="en-US" sz="2000" dirty="0">
              <a:solidFill>
                <a:schemeClr val="accent4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721458" y="6068326"/>
            <a:ext cx="1150971" cy="6325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反帝</a:t>
            </a:r>
            <a:endParaRPr lang="zh-CN" altLang="en-US" sz="2000" dirty="0">
              <a:solidFill>
                <a:schemeClr val="accent4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60" name="右大括号 59"/>
          <p:cNvSpPr/>
          <p:nvPr/>
        </p:nvSpPr>
        <p:spPr>
          <a:xfrm>
            <a:off x="4989381" y="5334001"/>
            <a:ext cx="180197" cy="1366873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5396272" y="5492803"/>
            <a:ext cx="830699" cy="99545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主要任务</a:t>
            </a:r>
            <a:endParaRPr lang="zh-CN" altLang="en-US" sz="24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406" y="3951402"/>
            <a:ext cx="2591025" cy="8718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5732" y="3940638"/>
            <a:ext cx="3359187" cy="8718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3355" y="3889938"/>
            <a:ext cx="4170025" cy="871804"/>
          </a:xfrm>
          <a:prstGeom prst="rect">
            <a:avLst/>
          </a:prstGeom>
        </p:spPr>
      </p:pic>
      <p:sp>
        <p:nvSpPr>
          <p:cNvPr id="62" name="思想气泡: 云 61"/>
          <p:cNvSpPr/>
          <p:nvPr/>
        </p:nvSpPr>
        <p:spPr>
          <a:xfrm>
            <a:off x="861289" y="-3453"/>
            <a:ext cx="2674244" cy="1516125"/>
          </a:xfrm>
          <a:prstGeom prst="cloudCallout">
            <a:avLst>
              <a:gd name="adj1" fmla="val -43149"/>
              <a:gd name="adj2" fmla="val 789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你知道在中国近代史上有哪些主要的政权吗？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6" grpId="0" animBg="1"/>
      <p:bldP spid="48" grpId="0"/>
      <p:bldP spid="50" grpId="0" animBg="1"/>
      <p:bldP spid="52" grpId="0" animBg="1"/>
      <p:bldP spid="53" grpId="0" animBg="1"/>
      <p:bldP spid="54" grpId="0" animBg="1"/>
      <p:bldP spid="55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28"/>
          <p:cNvSpPr>
            <a:spLocks noEditPoints="1"/>
          </p:cNvSpPr>
          <p:nvPr/>
        </p:nvSpPr>
        <p:spPr bwMode="auto">
          <a:xfrm>
            <a:off x="3694516" y="63692"/>
            <a:ext cx="4841072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32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中国近代史</a:t>
            </a:r>
            <a:r>
              <a:rPr lang="en-US" altLang="zh-CN" sz="32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32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革命</a:t>
            </a:r>
            <a:r>
              <a:rPr lang="zh-CN" altLang="en-US" sz="32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篇</a:t>
            </a:r>
            <a:endParaRPr lang="zh-CN" altLang="en-US" sz="32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2" name="箭头: 右 1"/>
          <p:cNvSpPr/>
          <p:nvPr/>
        </p:nvSpPr>
        <p:spPr>
          <a:xfrm>
            <a:off x="0" y="3257550"/>
            <a:ext cx="12192000" cy="5619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摘录 2"/>
          <p:cNvSpPr/>
          <p:nvPr/>
        </p:nvSpPr>
        <p:spPr>
          <a:xfrm>
            <a:off x="238123" y="3071812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摘录 7"/>
          <p:cNvSpPr/>
          <p:nvPr/>
        </p:nvSpPr>
        <p:spPr>
          <a:xfrm>
            <a:off x="5657848" y="3071812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流程图: 摘录 8"/>
          <p:cNvSpPr/>
          <p:nvPr/>
        </p:nvSpPr>
        <p:spPr>
          <a:xfrm>
            <a:off x="11077573" y="3057525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47627" y="3748088"/>
            <a:ext cx="940604" cy="371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1840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68521" y="3783807"/>
            <a:ext cx="940604" cy="371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1919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788246" y="3833812"/>
            <a:ext cx="940604" cy="371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1949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lum bright="20000" contrast="-40000"/>
          </a:blip>
          <a:stretch>
            <a:fillRect/>
          </a:stretch>
        </p:blipFill>
        <p:spPr>
          <a:xfrm>
            <a:off x="1416758" y="1341140"/>
            <a:ext cx="2605065" cy="118059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lum bright="20000" contrast="-40000"/>
          </a:blip>
          <a:stretch>
            <a:fillRect/>
          </a:stretch>
        </p:blipFill>
        <p:spPr>
          <a:xfrm>
            <a:off x="7389784" y="1306103"/>
            <a:ext cx="2605066" cy="1180598"/>
          </a:xfrm>
          <a:prstGeom prst="rect">
            <a:avLst/>
          </a:prstGeom>
        </p:spPr>
      </p:pic>
      <p:pic>
        <p:nvPicPr>
          <p:cNvPr id="16" name="图片 15" descr="图片包含 黑色, 服装&#10;&#10;已生成高可信度的说明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screen"/>
          <a:stretch>
            <a:fillRect/>
          </a:stretch>
        </p:blipFill>
        <p:spPr>
          <a:xfrm>
            <a:off x="9887757" y="2165401"/>
            <a:ext cx="938209" cy="12900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14986" y="1574255"/>
            <a:ext cx="2262166" cy="714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旧</a:t>
            </a:r>
            <a:r>
              <a:rPr lang="zh-CN" altLang="en-US" sz="28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民主主义革命</a:t>
            </a:r>
            <a:endParaRPr lang="zh-CN" altLang="en-US" sz="28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561234" y="1529938"/>
            <a:ext cx="2262166" cy="714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新</a:t>
            </a:r>
            <a:r>
              <a:rPr lang="zh-CN" altLang="en-US" sz="28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民主主义革命</a:t>
            </a:r>
            <a:endParaRPr lang="zh-CN" altLang="en-US" sz="28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15" name="图片 14" descr="图片包含 室内&#10;&#10;已生成高可信度的说明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165403" y="1931439"/>
            <a:ext cx="1212383" cy="152399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50617" y="1750705"/>
            <a:ext cx="528209" cy="1321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鸦片战争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86843" y="1750705"/>
            <a:ext cx="528209" cy="13211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五四运动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994443" y="1466850"/>
            <a:ext cx="528209" cy="16097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新中国成立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37317" y="3746966"/>
            <a:ext cx="1846662" cy="395289"/>
          </a:xfrm>
          <a:prstGeom prst="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“旧”为何意？</a:t>
            </a:r>
            <a:endParaRPr lang="zh-CN" altLang="en-US" sz="2000" dirty="0">
              <a:solidFill>
                <a:srgbClr val="C00000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443762" y="3740953"/>
            <a:ext cx="1846662" cy="395289"/>
          </a:xfrm>
          <a:prstGeom prst="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“新”为何意？</a:t>
            </a:r>
            <a:endParaRPr lang="zh-CN" altLang="en-US" sz="2000" dirty="0">
              <a:solidFill>
                <a:srgbClr val="C00000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23" name="流程图: 可选过程 22"/>
          <p:cNvSpPr/>
          <p:nvPr/>
        </p:nvSpPr>
        <p:spPr>
          <a:xfrm>
            <a:off x="5085206" y="4298462"/>
            <a:ext cx="1479637" cy="462747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领导阶级</a:t>
            </a:r>
            <a:endParaRPr lang="zh-CN" altLang="en-US" sz="20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820829" y="4241495"/>
            <a:ext cx="1479637" cy="468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资产阶级</a:t>
            </a:r>
            <a:endParaRPr lang="zh-CN" altLang="en-US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671298" y="4298168"/>
            <a:ext cx="1323552" cy="468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无产阶级</a:t>
            </a:r>
            <a:endParaRPr lang="zh-CN" altLang="en-US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546966" y="5694981"/>
            <a:ext cx="1743458" cy="468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实现社会主义</a:t>
            </a:r>
            <a:endParaRPr lang="zh-CN" altLang="en-US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044765" y="5694981"/>
            <a:ext cx="3056396" cy="468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建立资产阶级民主共和国</a:t>
            </a:r>
            <a:endParaRPr lang="zh-CN" altLang="en-US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59766" y="4877727"/>
            <a:ext cx="2826393" cy="6391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资产阶级的平等、自由思想和民主共和观念</a:t>
            </a:r>
            <a:endParaRPr lang="zh-CN" altLang="en-US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357655" y="5014177"/>
            <a:ext cx="2018876" cy="468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马克思主义思想</a:t>
            </a:r>
            <a:endParaRPr lang="zh-CN" altLang="en-US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0" name="矩形: 圆角 29"/>
          <p:cNvSpPr/>
          <p:nvPr/>
        </p:nvSpPr>
        <p:spPr>
          <a:xfrm>
            <a:off x="5085206" y="4990460"/>
            <a:ext cx="1479637" cy="46274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指导思想</a:t>
            </a:r>
            <a:endParaRPr lang="zh-CN" altLang="en-US" sz="20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5118621" y="5694981"/>
            <a:ext cx="1479637" cy="46274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奋斗目标</a:t>
            </a:r>
            <a:endParaRPr lang="zh-CN" altLang="en-US" sz="20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35" name="矩形: 圆角 34"/>
          <p:cNvSpPr/>
          <p:nvPr/>
        </p:nvSpPr>
        <p:spPr>
          <a:xfrm>
            <a:off x="4775452" y="6293941"/>
            <a:ext cx="2165973" cy="46274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两大革命相同点</a:t>
            </a:r>
            <a:endParaRPr lang="zh-CN" altLang="en-US" sz="20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92977" y="6350144"/>
            <a:ext cx="3394826" cy="3714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1. </a:t>
            </a:r>
            <a:r>
              <a:rPr lang="zh-CN" altLang="en-US" sz="20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社会性质：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“两半”</a:t>
            </a:r>
            <a:r>
              <a:rPr lang="zh-CN" altLang="en-US" sz="20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社会</a:t>
            </a:r>
            <a:endParaRPr lang="zh-CN" altLang="en-US" sz="2000" dirty="0">
              <a:solidFill>
                <a:schemeClr val="accent4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950866" y="6274677"/>
            <a:ext cx="3371825" cy="4686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0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革命任务：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反帝反封建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690" y="610568"/>
            <a:ext cx="911932" cy="1290037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6390191" y="1314640"/>
            <a:ext cx="684967" cy="1757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工人阶级开始登上历史舞台</a:t>
            </a:r>
            <a:endParaRPr lang="zh-CN" altLang="en-US" b="1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 rot="21234727">
            <a:off x="5576819" y="4320613"/>
            <a:ext cx="563242" cy="15058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accent3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不</a:t>
            </a:r>
            <a:endParaRPr lang="en-US" altLang="zh-CN" sz="2400" dirty="0">
              <a:solidFill>
                <a:schemeClr val="accent3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algn="ctr"/>
            <a:r>
              <a:rPr lang="zh-CN" altLang="en-US" sz="2400" dirty="0">
                <a:solidFill>
                  <a:schemeClr val="accent3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同</a:t>
            </a:r>
            <a:endParaRPr lang="en-US" altLang="zh-CN" sz="2400" dirty="0">
              <a:solidFill>
                <a:schemeClr val="accent3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algn="ctr"/>
            <a:r>
              <a:rPr lang="zh-CN" altLang="en-US" sz="2400" dirty="0">
                <a:solidFill>
                  <a:schemeClr val="accent3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点</a:t>
            </a:r>
            <a:endParaRPr lang="zh-CN" altLang="en-US" dirty="0">
              <a:solidFill>
                <a:schemeClr val="accent3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38" name="思想气泡: 云 37"/>
          <p:cNvSpPr/>
          <p:nvPr/>
        </p:nvSpPr>
        <p:spPr>
          <a:xfrm>
            <a:off x="62250" y="-62939"/>
            <a:ext cx="2801150" cy="1410925"/>
          </a:xfrm>
          <a:prstGeom prst="cloudCallout">
            <a:avLst>
              <a:gd name="adj1" fmla="val -48492"/>
              <a:gd name="adj2" fmla="val 687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你知道中国近代史分为哪两大革命阶段吗？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3" grpId="0" animBg="1"/>
      <p:bldP spid="8" grpId="0" animBg="1"/>
      <p:bldP spid="9" grpId="0" animBg="1"/>
      <p:bldP spid="4" grpId="0"/>
      <p:bldP spid="10" grpId="0"/>
      <p:bldP spid="11" grpId="0"/>
      <p:bldP spid="5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5" grpId="0" animBg="1"/>
      <p:bldP spid="36" grpId="0" animBg="1"/>
      <p:bldP spid="37" grpId="0" animBg="1"/>
      <p:bldP spid="42" grpId="0" animBg="1"/>
      <p:bldP spid="43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lum bright="20000" contrast="-40000"/>
          </a:blip>
          <a:stretch>
            <a:fillRect/>
          </a:stretch>
        </p:blipFill>
        <p:spPr>
          <a:xfrm>
            <a:off x="5196058" y="4756003"/>
            <a:ext cx="2605065" cy="1180597"/>
          </a:xfrm>
          <a:prstGeom prst="rect">
            <a:avLst/>
          </a:prstGeom>
        </p:spPr>
      </p:pic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2801707" y="91683"/>
            <a:ext cx="7031822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32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旧</a:t>
            </a:r>
            <a:r>
              <a:rPr lang="zh-CN" altLang="en-US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民主义主义革命</a:t>
            </a:r>
            <a:r>
              <a:rPr lang="en-US" altLang="zh-CN" sz="32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32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两大阶段</a:t>
            </a:r>
            <a:endParaRPr lang="zh-CN" altLang="en-US" sz="32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4" name="箭头: 右 3"/>
          <p:cNvSpPr/>
          <p:nvPr/>
        </p:nvSpPr>
        <p:spPr>
          <a:xfrm>
            <a:off x="0" y="3125550"/>
            <a:ext cx="12192000" cy="5619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摘录 7"/>
          <p:cNvSpPr/>
          <p:nvPr/>
        </p:nvSpPr>
        <p:spPr>
          <a:xfrm>
            <a:off x="237888" y="3082590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189125" y="1323927"/>
            <a:ext cx="1416137" cy="452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1840-1842</a:t>
            </a:r>
            <a:endParaRPr lang="zh-CN" altLang="en-US" sz="16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0" name="流程图: 摘录 9"/>
          <p:cNvSpPr/>
          <p:nvPr/>
        </p:nvSpPr>
        <p:spPr>
          <a:xfrm>
            <a:off x="11456917" y="3035061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176395" y="1364267"/>
            <a:ext cx="940604" cy="371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1919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4758" y="1713954"/>
            <a:ext cx="528209" cy="1321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鸦片战争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382593" y="1713954"/>
            <a:ext cx="528209" cy="13211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五四运动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58281" y="1684041"/>
            <a:ext cx="880621" cy="1321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八国联军侵华战争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7" name="流程图: 摘录 16"/>
          <p:cNvSpPr/>
          <p:nvPr/>
        </p:nvSpPr>
        <p:spPr>
          <a:xfrm flipV="1">
            <a:off x="11456917" y="3401585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摘录 17"/>
          <p:cNvSpPr/>
          <p:nvPr/>
        </p:nvSpPr>
        <p:spPr>
          <a:xfrm>
            <a:off x="6317618" y="3035061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810249" y="1143743"/>
            <a:ext cx="1339289" cy="503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1900-1901</a:t>
            </a:r>
            <a:endParaRPr lang="zh-CN" altLang="en-US" sz="16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594401" y="5143243"/>
            <a:ext cx="1838452" cy="450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世纪</a:t>
            </a:r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60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年代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2" name="流程图: 摘录 21"/>
          <p:cNvSpPr/>
          <p:nvPr/>
        </p:nvSpPr>
        <p:spPr>
          <a:xfrm flipV="1">
            <a:off x="3313079" y="3401585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3" name="直接箭头连接符 22"/>
          <p:cNvCxnSpPr>
            <a:stCxn id="12" idx="3"/>
            <a:endCxn id="16" idx="1"/>
          </p:cNvCxnSpPr>
          <p:nvPr/>
        </p:nvCxnSpPr>
        <p:spPr>
          <a:xfrm flipV="1">
            <a:off x="682967" y="2344595"/>
            <a:ext cx="5375314" cy="2991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17" idx="1"/>
          </p:cNvCxnSpPr>
          <p:nvPr/>
        </p:nvCxnSpPr>
        <p:spPr>
          <a:xfrm flipV="1">
            <a:off x="3587661" y="3587322"/>
            <a:ext cx="7959744" cy="3778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图片 26" descr="拳头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603142" y="1449065"/>
            <a:ext cx="754103" cy="1066870"/>
          </a:xfrm>
          <a:prstGeom prst="rect">
            <a:avLst/>
          </a:prstGeom>
        </p:spPr>
      </p:pic>
      <p:pic>
        <p:nvPicPr>
          <p:cNvPr id="28" name="图片 27" descr="拳头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941848">
            <a:off x="3721746" y="1379735"/>
            <a:ext cx="857032" cy="1212383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846" y="1449738"/>
            <a:ext cx="1353429" cy="201795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0094" y="1423610"/>
            <a:ext cx="1353429" cy="201795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44"/>
          <a:stretch>
            <a:fillRect/>
          </a:stretch>
        </p:blipFill>
        <p:spPr>
          <a:xfrm>
            <a:off x="10353548" y="4354361"/>
            <a:ext cx="1838452" cy="1398037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3249523" y="3861830"/>
            <a:ext cx="528209" cy="13211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洋务运动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348810" y="4919900"/>
            <a:ext cx="2262166" cy="714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1.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侵略史与反抗史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近代化的探索</a:t>
            </a:r>
            <a:endParaRPr lang="zh-CN" altLang="en-US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31" name="图片 30" descr="图片包含 室内&#10;&#10;已生成高可信度的说明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003978" y="5300907"/>
            <a:ext cx="1212383" cy="152399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11744" y="3605458"/>
            <a:ext cx="4968671" cy="1457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0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18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18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200918"/>
  <p:tag name="KSO_WM_TEMPLATE_THUMBS_INDEX" val="1、17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458*333"/>
  <p:tag name="KSO_WM_DIAGRAM_GROUP_CODE" val="l1-1"/>
  <p:tag name="KSO_WM_UNIT_TYPE" val="l_h_d"/>
  <p:tag name="KSO_WM_UNIT_INDEX" val="1_2_1"/>
  <p:tag name="KSO_WM_UNIT_USESOURCEFORMAT_APPLY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3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407*355"/>
  <p:tag name="KSO_WM_DIAGRAM_GROUP_CODE" val="l1-1"/>
  <p:tag name="KSO_WM_UNIT_TYPE" val="l_h_d"/>
  <p:tag name="KSO_WM_UNIT_INDEX" val="1_3_1"/>
  <p:tag name="KSO_WM_UNIT_USESOURCEFORMAT_APPLY" val="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1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533*424"/>
  <p:tag name="KSO_WM_DIAGRAM_GROUP_CODE" val="l1-1"/>
  <p:tag name="KSO_WM_UNIT_TYPE" val="l_h_d"/>
  <p:tag name="KSO_WM_UNIT_INDEX" val="1_1_1"/>
  <p:tag name="KSO_WM_UNIT_USESOURCEFORMAT_APPLY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734*482"/>
  <p:tag name="KSO_WM_DIAGRAM_GROUP_CODE" val="l1-1"/>
  <p:tag name="KSO_WM_UNIT_TYPE" val="l_h_d"/>
  <p:tag name="KSO_WM_UNIT_INDEX" val="1_4_1"/>
  <p:tag name="KSO_WM_UNIT_USESOURCEFORMAT_APPLY" val="1"/>
</p:tagLst>
</file>

<file path=ppt/tags/tag12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918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458*333"/>
  <p:tag name="KSO_WM_DIAGRAM_GROUP_CODE" val="l1-1"/>
  <p:tag name="KSO_WM_UNIT_TYPE" val="l_h_d"/>
  <p:tag name="KSO_WM_UNIT_INDEX" val="1_2_1"/>
  <p:tag name="KSO_WM_UNIT_USESOURCEFORMAT_APPLY" val="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3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407*355"/>
  <p:tag name="KSO_WM_DIAGRAM_GROUP_CODE" val="l1-1"/>
  <p:tag name="KSO_WM_UNIT_TYPE" val="l_h_d"/>
  <p:tag name="KSO_WM_UNIT_INDEX" val="1_3_1"/>
  <p:tag name="KSO_WM_UNIT_USESOURCEFORMAT_APPLY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1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533*424"/>
  <p:tag name="KSO_WM_DIAGRAM_GROUP_CODE" val="l1-1"/>
  <p:tag name="KSO_WM_UNIT_TYPE" val="l_h_d"/>
  <p:tag name="KSO_WM_UNIT_INDEX" val="1_1_1"/>
  <p:tag name="KSO_WM_UNIT_USESOURCEFORMAT_APPLY" val="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734*482"/>
  <p:tag name="KSO_WM_DIAGRAM_GROUP_CODE" val="l1-1"/>
  <p:tag name="KSO_WM_UNIT_TYPE" val="l_h_d"/>
  <p:tag name="KSO_WM_UNIT_INDEX" val="1_4_1"/>
  <p:tag name="KSO_WM_UNIT_USESOURCEFORMAT_APPLY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1"/>
  <p:tag name="KSO_WM_UNIT_USESOURCEFORMAT_APPLY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2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2"/>
  <p:tag name="KSO_WM_UNIT_USESOURCEFORMAT_APPLY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3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3"/>
  <p:tag name="KSO_WM_UNIT_USESOURCEFORMAT_APPLY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4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4"/>
  <p:tag name="KSO_WM_UNIT_USESOURCEFORMAT_APPLY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5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5"/>
  <p:tag name="KSO_WM_UNIT_USESOURCEFORMAT_APPLY" val="1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a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UNIT_ISCONTENTSTITLE" val="1"/>
  <p:tag name="KSO_WM_UNIT_PRESET_TEXT" val="CONTENTS"/>
  <p:tag name="KSO_WM_UNIT_NOCLEAR" val="0"/>
  <p:tag name="KSO_WM_UNIT_VALUE" val="6"/>
  <p:tag name="KSO_WM_DIAGRAM_GROUP_CODE" val="l1-1"/>
  <p:tag name="KSO_WM_UNIT_TYPE" val="a"/>
  <p:tag name="KSO_WM_UNIT_INDEX" val="1"/>
  <p:tag name="KSO_WM_UNIT_TEXT_FILL_FORE_SCHEMECOLOR_INDEX" val="16"/>
  <p:tag name="KSO_WM_UNIT_TEXT_FILL_TYPE" val="1"/>
  <p:tag name="KSO_WM_UNIT_USESOURCEFORMAT_APPLY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i*1_1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USESOURCEFORMAT_APPLY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f*1_1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NOCLEAR" val="0"/>
  <p:tag name="KSO_WM_DIAGRAM_GROUP_CODE" val="l1-1"/>
  <p:tag name="KSO_WM_UNIT_TYPE" val="l_h_f"/>
  <p:tag name="KSO_WM_UNIT_INDEX" val="1_1_1"/>
  <p:tag name="KSO_WM_UNIT_VALUE" val="5"/>
  <p:tag name="KSO_WM_UNIT_PRESET_TEXT" val="添加标题"/>
  <p:tag name="KSO_WM_UNIT_TEXT_FILL_FORE_SCHEMECOLOR_INDEX" val="14"/>
  <p:tag name="KSO_WM_UNIT_TEXT_FILL_TYPE" val="1"/>
  <p:tag name="KSO_WM_UNIT_USESOURCEFORMAT_APPLY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i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USESOURCEFORMAT_APPLY" val="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f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NOCLEAR" val="0"/>
  <p:tag name="KSO_WM_DIAGRAM_GROUP_CODE" val="l1-1"/>
  <p:tag name="KSO_WM_UNIT_TYPE" val="l_h_f"/>
  <p:tag name="KSO_WM_UNIT_INDEX" val="1_2_1"/>
  <p:tag name="KSO_WM_UNIT_PRESET_TEXT" val="添加标题"/>
  <p:tag name="KSO_WM_UNIT_VALUE" val="4"/>
  <p:tag name="KSO_WM_UNIT_TEXT_FILL_FORE_SCHEMECOLOR_INDEX" val="14"/>
  <p:tag name="KSO_WM_UNIT_TEXT_FILL_TYPE" val="1"/>
  <p:tag name="KSO_WM_UNIT_USESOURCEFORMAT_APPLY" val="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i*1_3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USESOURCEFORMAT_APPLY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f*1_3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NOCLEAR" val="0"/>
  <p:tag name="KSO_WM_DIAGRAM_GROUP_CODE" val="l1-1"/>
  <p:tag name="KSO_WM_UNIT_TYPE" val="l_h_f"/>
  <p:tag name="KSO_WM_UNIT_INDEX" val="1_3_1"/>
  <p:tag name="KSO_WM_UNIT_PRESET_TEXT" val="添加标题"/>
  <p:tag name="KSO_WM_UNIT_VALUE" val="4"/>
  <p:tag name="KSO_WM_UNIT_TEXT_FILL_FORE_SCHEMECOLOR_INDEX" val="14"/>
  <p:tag name="KSO_WM_UNIT_TEXT_FILL_TYPE" val="1"/>
  <p:tag name="KSO_WM_UNIT_USESOURCEFORMAT_APPLY" val="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i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USESOURCEFORMAT_APPLY" val="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f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NOCLEAR" val="0"/>
  <p:tag name="KSO_WM_DIAGRAM_GROUP_CODE" val="l1-1"/>
  <p:tag name="KSO_WM_UNIT_TYPE" val="l_h_f"/>
  <p:tag name="KSO_WM_UNIT_INDEX" val="1_4_1"/>
  <p:tag name="KSO_WM_UNIT_PRESET_TEXT" val="添加标题"/>
  <p:tag name="KSO_WM_UNIT_VALUE" val="5"/>
  <p:tag name="KSO_WM_UNIT_TEXT_FILL_FORE_SCHEMECOLOR_INDEX" val="14"/>
  <p:tag name="KSO_WM_UNIT_TEXT_FILL_TYPE" val="1"/>
  <p:tag name="KSO_WM_UNIT_USESOURCEFORMAT_APPLY" val="1"/>
</p:tagLst>
</file>

<file path=ppt/tags/tag143.xml><?xml version="1.0" encoding="utf-8"?>
<p:tagLst xmlns:p="http://schemas.openxmlformats.org/presentationml/2006/main">
  <p:tag name="KSO_WM_SLIDE_ID" val="custom20200918_2"/>
  <p:tag name="KSO_WM_TEMPLATE_SUBCATEGORY" val="0"/>
  <p:tag name="KSO_WM_SLIDE_ITEM_CNT" val="4"/>
  <p:tag name="KSO_WM_SLIDE_INDEX" val="2"/>
  <p:tag name="KSO_WM_TAG_VERSION" val="1.0"/>
  <p:tag name="KSO_WM_BEAUTIFY_FLAG" val="#wm#"/>
  <p:tag name="KSO_WM_TEMPLATE_CATEGORY" val="custom"/>
  <p:tag name="KSO_WM_TEMPLATE_INDEX" val="20200918"/>
  <p:tag name="KSO_WM_DIAGRAM_GROUP_CODE" val="l1-1"/>
  <p:tag name="KSO_WM_SLIDE_DIAGTYPE" val="l"/>
  <p:tag name="KSO_WM_SLIDE_LAYOUT" val="a_l"/>
  <p:tag name="KSO_WM_SLIDE_LAYOUT_CNT" val="1_1"/>
  <p:tag name="KSO_WM_SLIDE_TYPE" val="contents"/>
  <p:tag name="KSO_WM_SLIDE_SUBTYPE" val="diag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3*e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UNIT_PRESET_TEXT" val="第一章"/>
  <p:tag name="KSO_WM_UNIT_NOCLEAR" val="0"/>
  <p:tag name="KSO_WM_UNIT_VALUE" val="4"/>
  <p:tag name="KSO_WM_UNIT_TYPE" val="e"/>
  <p:tag name="KSO_WM_UNIT_INDEX" val="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3*f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75"/>
  <p:tag name="KSO_WM_UNIT_TYPE" val="f"/>
  <p:tag name="KSO_WM_UNIT_INDEX" val="1"/>
</p:tagLst>
</file>

<file path=ppt/tags/tag146.xml><?xml version="1.0" encoding="utf-8"?>
<p:tagLst xmlns:p="http://schemas.openxmlformats.org/presentationml/2006/main">
  <p:tag name="KSO_WM_SLIDE_ID" val="custom20200918_3"/>
  <p:tag name="KSO_WM_TEMPLATE_SUBCATEGORY" val="0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200918"/>
  <p:tag name="KSO_WM_SLIDE_TYPE" val="sectionTitle"/>
  <p:tag name="KSO_WM_SLIDE_SUBTYPE" val="pureTxt"/>
  <p:tag name="KSO_WM_SLIDE_LAYOUT" val="e_f"/>
  <p:tag name="KSO_WM_SLIDE_LAYOUT_CNT" val="1_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3*i*5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7"/>
  <p:tag name="KSO_WM_UNIT_TYPE" val="i"/>
  <p:tag name="KSO_WM_UNIT_INDEX" val="5"/>
  <p:tag name="KSO_WM_UNIT_USESOURCEFORMAT_APPLY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1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533*424"/>
  <p:tag name="KSO_WM_DIAGRAM_GROUP_CODE" val="l1-1"/>
  <p:tag name="KSO_WM_UNIT_TYPE" val="l_h_d"/>
  <p:tag name="KSO_WM_UNIT_INDEX" val="1_1_1"/>
  <p:tag name="KSO_WM_UNIT_USESOURCEFORMAT_APPLY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3*i*5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7"/>
  <p:tag name="KSO_WM_UNIT_TYPE" val="i"/>
  <p:tag name="KSO_WM_UNIT_INDEX" val="5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3*i*5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7"/>
  <p:tag name="KSO_WM_UNIT_TYPE" val="i"/>
  <p:tag name="KSO_WM_UNIT_INDEX" val="5"/>
  <p:tag name="KSO_WM_UNIT_USESOURCEFORMAT_APPLY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458*333"/>
  <p:tag name="KSO_WM_DIAGRAM_GROUP_CODE" val="l1-1"/>
  <p:tag name="KSO_WM_UNIT_TYPE" val="l_h_d"/>
  <p:tag name="KSO_WM_UNIT_INDEX" val="1_2_1"/>
  <p:tag name="KSO_WM_UNIT_USESOURCEFORMAT_APPLY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1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533*424"/>
  <p:tag name="KSO_WM_DIAGRAM_GROUP_CODE" val="l1-1"/>
  <p:tag name="KSO_WM_UNIT_TYPE" val="l_h_d"/>
  <p:tag name="KSO_WM_UNIT_INDEX" val="1_1_1"/>
  <p:tag name="KSO_WM_UNIT_USESOURCEFORMAT_APPLY" val="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3*i*5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7"/>
  <p:tag name="KSO_WM_UNIT_TYPE" val="i"/>
  <p:tag name="KSO_WM_UNIT_INDEX" val="5"/>
  <p:tag name="KSO_WM_UNIT_USESOURCEFORMAT_APPLY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1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533*424"/>
  <p:tag name="KSO_WM_DIAGRAM_GROUP_CODE" val="l1-1"/>
  <p:tag name="KSO_WM_UNIT_TYPE" val="l_h_d"/>
  <p:tag name="KSO_WM_UNIT_INDEX" val="1_1_1"/>
  <p:tag name="KSO_WM_UNIT_USESOURCEFORMAT_APPLY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3*i*5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7"/>
  <p:tag name="KSO_WM_UNIT_TYPE" val="i"/>
  <p:tag name="KSO_WM_UNIT_INDEX" val="5"/>
  <p:tag name="KSO_WM_UNIT_USESOURCEFORMAT_APPLY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1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533*424"/>
  <p:tag name="KSO_WM_DIAGRAM_GROUP_CODE" val="l1-1"/>
  <p:tag name="KSO_WM_UNIT_TYPE" val="l_h_d"/>
  <p:tag name="KSO_WM_UNIT_INDEX" val="1_1_1"/>
  <p:tag name="KSO_WM_UNIT_USESOURCEFORMAT_APPLY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3*i*5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7"/>
  <p:tag name="KSO_WM_UNIT_TYPE" val="i"/>
  <p:tag name="KSO_WM_UNIT_INDEX" val="5"/>
  <p:tag name="KSO_WM_UNIT_USESOURCEFORMAT_APPLY" val="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458*333"/>
  <p:tag name="KSO_WM_DIAGRAM_GROUP_CODE" val="l1-1"/>
  <p:tag name="KSO_WM_UNIT_TYPE" val="l_h_d"/>
  <p:tag name="KSO_WM_UNIT_INDEX" val="1_2_1"/>
  <p:tag name="KSO_WM_UNIT_USESOURCEFORMAT_APPLY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3*i*5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7"/>
  <p:tag name="KSO_WM_UNIT_TYPE" val="i"/>
  <p:tag name="KSO_WM_UNIT_INDEX" val="5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458*333"/>
  <p:tag name="KSO_WM_DIAGRAM_GROUP_CODE" val="l1-1"/>
  <p:tag name="KSO_WM_UNIT_TYPE" val="l_h_d"/>
  <p:tag name="KSO_WM_UNIT_INDEX" val="1_2_1"/>
  <p:tag name="KSO_WM_UNIT_USESOURCEFORMAT_APPLY" val="1"/>
</p:tagLst>
</file>

<file path=ppt/tags/tag161.xml><?xml version="1.0" encoding="utf-8"?>
<p:tagLst xmlns:p="http://schemas.openxmlformats.org/presentationml/2006/main">
  <p:tag name="KSO_WM_SLIDE_ID" val="custom20200918_17"/>
  <p:tag name="KSO_WM_TEMPLATE_SUBCATEGORY" val="0"/>
  <p:tag name="KSO_WM_SLIDE_ITEM_CNT" val="0"/>
  <p:tag name="KSO_WM_SLIDE_INDEX" val="17"/>
  <p:tag name="KSO_WM_TAG_VERSION" val="1.0"/>
  <p:tag name="KSO_WM_BEAUTIFY_FLAG" val="#wm#"/>
  <p:tag name="KSO_WM_TEMPLATE_CATEGORY" val="custom"/>
  <p:tag name="KSO_WM_TEMPLATE_INDEX" val="20200918"/>
  <p:tag name="KSO_WM_SLIDE_TYPE" val="endPage"/>
  <p:tag name="KSO_WM_SLIDE_SUBTYPE" val="pureTxt"/>
  <p:tag name="KSO_WM_SLIDE_LAYOUT" val="a"/>
  <p:tag name="KSO_WM_SLIDE_LAYOUT_CNT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458*333"/>
  <p:tag name="KSO_WM_DIAGRAM_GROUP_CODE" val="l1-1"/>
  <p:tag name="KSO_WM_UNIT_TYPE" val="l_h_d"/>
  <p:tag name="KSO_WM_UNIT_INDEX" val="1_2_1"/>
  <p:tag name="KSO_WM_UNIT_USESOURCEFORMAT_APPLY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3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407*355"/>
  <p:tag name="KSO_WM_DIAGRAM_GROUP_CODE" val="l1-1"/>
  <p:tag name="KSO_WM_UNIT_TYPE" val="l_h_d"/>
  <p:tag name="KSO_WM_UNIT_INDEX" val="1_3_1"/>
  <p:tag name="KSO_WM_UNIT_USESOURCEFORMAT_APPLY" val="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1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533*424"/>
  <p:tag name="KSO_WM_DIAGRAM_GROUP_CODE" val="l1-1"/>
  <p:tag name="KSO_WM_UNIT_TYPE" val="l_h_d"/>
  <p:tag name="KSO_WM_UNIT_INDEX" val="1_1_1"/>
  <p:tag name="KSO_WM_UNIT_USESOURCEFORMAT_APPLY" val="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734*482"/>
  <p:tag name="KSO_WM_DIAGRAM_GROUP_CODE" val="l1-1"/>
  <p:tag name="KSO_WM_UNIT_TYPE" val="l_h_d"/>
  <p:tag name="KSO_WM_UNIT_INDEX" val="1_4_1"/>
  <p:tag name="KSO_WM_UNIT_USESOURCEFORMAT_APPLY" val="1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1"/>
  <p:tag name="KSO_WM_UNIT_USESOURCEFORMAT_APPLY" val="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2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2"/>
  <p:tag name="KSO_WM_UNIT_USESOURCEFORMAT_APPLY" val="1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3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3"/>
  <p:tag name="KSO_WM_UNIT_USESOURCEFORMAT_APPLY" val="1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4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4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5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5"/>
  <p:tag name="KSO_WM_UNIT_USESOURCEFORMAT_APPLY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a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UNIT_ISCONTENTSTITLE" val="1"/>
  <p:tag name="KSO_WM_UNIT_PRESET_TEXT" val="CONTENTS"/>
  <p:tag name="KSO_WM_UNIT_NOCLEAR" val="0"/>
  <p:tag name="KSO_WM_UNIT_VALUE" val="6"/>
  <p:tag name="KSO_WM_DIAGRAM_GROUP_CODE" val="l1-1"/>
  <p:tag name="KSO_WM_UNIT_TYPE" val="a"/>
  <p:tag name="KSO_WM_UNIT_INDEX" val="1"/>
  <p:tag name="KSO_WM_UNIT_TEXT_FILL_FORE_SCHEMECOLOR_INDEX" val="16"/>
  <p:tag name="KSO_WM_UNIT_TEXT_FILL_TYPE" val="1"/>
  <p:tag name="KSO_WM_UNIT_USESOURCEFORMAT_APPLY" val="1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i*1_1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USESOURCEFORMAT_APPLY" val="1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i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USESOURCEFORMAT_APPLY" val="1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f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NOCLEAR" val="0"/>
  <p:tag name="KSO_WM_DIAGRAM_GROUP_CODE" val="l1-1"/>
  <p:tag name="KSO_WM_UNIT_TYPE" val="l_h_f"/>
  <p:tag name="KSO_WM_UNIT_INDEX" val="1_2_1"/>
  <p:tag name="KSO_WM_UNIT_PRESET_TEXT" val="添加标题"/>
  <p:tag name="KSO_WM_UNIT_VALUE" val="4"/>
  <p:tag name="KSO_WM_UNIT_TEXT_FILL_FORE_SCHEMECOLOR_INDEX" val="14"/>
  <p:tag name="KSO_WM_UNIT_TEXT_FILL_TYPE" val="1"/>
  <p:tag name="KSO_WM_UNIT_USESOURCEFORMAT_APPLY" val="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i*1_3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USESOURCEFORMAT_APPLY" val="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f*1_3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NOCLEAR" val="0"/>
  <p:tag name="KSO_WM_DIAGRAM_GROUP_CODE" val="l1-1"/>
  <p:tag name="KSO_WM_UNIT_TYPE" val="l_h_f"/>
  <p:tag name="KSO_WM_UNIT_INDEX" val="1_3_1"/>
  <p:tag name="KSO_WM_UNIT_PRESET_TEXT" val="添加标题"/>
  <p:tag name="KSO_WM_UNIT_VALUE" val="4"/>
  <p:tag name="KSO_WM_UNIT_TEXT_FILL_FORE_SCHEMECOLOR_INDEX" val="14"/>
  <p:tag name="KSO_WM_UNIT_TEXT_FILL_TYPE" val="1"/>
  <p:tag name="KSO_WM_UNIT_USESOURCEFORMAT_APPLY" val="1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i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USESOURCEFORMAT_APPLY" val="1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f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NOCLEAR" val="0"/>
  <p:tag name="KSO_WM_DIAGRAM_GROUP_CODE" val="l1-1"/>
  <p:tag name="KSO_WM_UNIT_TYPE" val="l_h_f"/>
  <p:tag name="KSO_WM_UNIT_INDEX" val="1_4_1"/>
  <p:tag name="KSO_WM_UNIT_PRESET_TEXT" val="添加标题"/>
  <p:tag name="KSO_WM_UNIT_VALUE" val="5"/>
  <p:tag name="KSO_WM_UNIT_TEXT_FILL_FORE_SCHEMECOLOR_INDEX" val="14"/>
  <p:tag name="KSO_WM_UNIT_TEXT_FILL_TYPE" val="1"/>
  <p:tag name="KSO_WM_UNIT_USESOURCEFORMAT_APPLY" val="1"/>
</p:tagLst>
</file>

<file path=ppt/tags/tag179.xml><?xml version="1.0" encoding="utf-8"?>
<p:tagLst xmlns:p="http://schemas.openxmlformats.org/presentationml/2006/main">
  <p:tag name="KSO_WM_SLIDE_ID" val="custom20200918_2"/>
  <p:tag name="KSO_WM_TEMPLATE_SUBCATEGORY" val="0"/>
  <p:tag name="KSO_WM_SLIDE_ITEM_CNT" val="4"/>
  <p:tag name="KSO_WM_SLIDE_INDEX" val="2"/>
  <p:tag name="KSO_WM_TAG_VERSION" val="1.0"/>
  <p:tag name="KSO_WM_BEAUTIFY_FLAG" val="#wm#"/>
  <p:tag name="KSO_WM_TEMPLATE_CATEGORY" val="custom"/>
  <p:tag name="KSO_WM_TEMPLATE_INDEX" val="20200918"/>
  <p:tag name="KSO_WM_DIAGRAM_GROUP_CODE" val="l1-1"/>
  <p:tag name="KSO_WM_SLIDE_DIAGTYPE" val="l"/>
  <p:tag name="KSO_WM_SLIDE_LAYOUT" val="a_l"/>
  <p:tag name="KSO_WM_SLIDE_LAYOUT_CNT" val="1_1"/>
  <p:tag name="KSO_WM_SLIDE_TYPE" val="contents"/>
  <p:tag name="KSO_WM_SLIDE_SUBTYPE" val="diag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6*r_i*1_1"/>
  <p:tag name="KSO_WM_TEMPLATE_CATEGORY" val="custom"/>
  <p:tag name="KSO_WM_TEMPLATE_INDEX" val="20200918"/>
  <p:tag name="KSO_WM_UNIT_LAYERLEVEL" val="1_1"/>
  <p:tag name="KSO_WM_TAG_VERSION" val="1.0"/>
  <p:tag name="KSO_WM_BEAUTIFY_FLAG" val="#wm#"/>
  <p:tag name="KSO_WM_DIAGRAM_GROUP_CODE" val="r1-1"/>
  <p:tag name="KSO_WM_UNIT_TYPE" val="r_i"/>
  <p:tag name="KSO_WM_UNIT_INDEX" val="1_1"/>
  <p:tag name="KSO_WM_UNIT_DIAGRAM_CONTRAST_TITLE_CNT" val="0"/>
  <p:tag name="KSO_WM_UNIT_DIAGRAM_DIMENSION_TITLE_CNT" val="0"/>
  <p:tag name="KSO_WM_UNIT_USESOURCEFORMAT_APPLY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7*m_h_i*1_1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1"/>
  <p:tag name="KSO_WM_UNIT_USESOURCEFORMAT_APPLY" val="1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5*i*2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3"/>
  <p:tag name="KSO_WM_UNIT_TYPE" val="i"/>
  <p:tag name="KSO_WM_UNIT_INDEX" val="2"/>
  <p:tag name="KSO_WM_UNIT_USESOURCEFORMAT_APPLY" val="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5*i*4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3"/>
  <p:tag name="KSO_WM_UNIT_TYPE" val="i"/>
  <p:tag name="KSO_WM_UNIT_INDEX" val="4"/>
  <p:tag name="KSO_WM_UNIT_USESOURCEFORMAT_APPLY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5*i*5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3"/>
  <p:tag name="KSO_WM_UNIT_TYPE" val="i"/>
  <p:tag name="KSO_WM_UNIT_INDEX" val="5"/>
  <p:tag name="KSO_WM_UNIT_USESOURCEFORMAT_APPLY" val="1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"/>
  <p:tag name="KSO_WM_UNIT_USESOURCEFORMAT_APPLY" val="1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8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8"/>
  <p:tag name="KSO_WM_UNIT_USESOURCEFORMAT_APPLY" val="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9"/>
  <p:tag name="KSO_WM_UNIT_USESOURCEFORMAT_APPLY" val="1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1"/>
  <p:tag name="KSO_WM_UNIT_USESOURCEFORMAT_APPLY" val="1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d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UNIT_VALUE" val="1341*974"/>
  <p:tag name="KSO_WM_DIAGRAM_GROUP_CODE" val="l1-6"/>
  <p:tag name="KSO_WM_UNIT_TYPE" val="d"/>
  <p:tag name="KSO_WM_UNIT_INDEX" val="1"/>
  <p:tag name="KSO_WM_UNIT_USESOURCEFORMAT_APPLY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l_h_f*1_1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60"/>
  <p:tag name="KSO_WM_DIAGRAM_GROUP_CODE" val="l1-6"/>
  <p:tag name="KSO_WM_UNIT_TYPE" val="l_h_f"/>
  <p:tag name="KSO_WM_UNIT_INDEX" val="1_1_1"/>
  <p:tag name="KSO_WM_UNIT_TEXT_FILL_FORE_SCHEMECOLOR_INDEX" val="14"/>
  <p:tag name="KSO_WM_UNIT_TEXT_FILL_TYPE" val="1"/>
  <p:tag name="KSO_WM_UNIT_USESOURCEFORMAT_APPLY" val="1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l_h_i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6"/>
  <p:tag name="KSO_WM_UNIT_TYPE" val="l_h_i"/>
  <p:tag name="KSO_WM_UNIT_INDEX" val="1_2_1"/>
  <p:tag name="KSO_WM_UNIT_USESOURCEFORMAT_APPLY" val="1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2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2"/>
  <p:tag name="KSO_WM_UNIT_USESOURCEFORMAT_APPLY" val="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3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3"/>
  <p:tag name="KSO_WM_UNIT_USESOURCEFORMAT_APPLY" val="1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4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4"/>
  <p:tag name="KSO_WM_UNIT_USESOURCEFORMAT_APPLY" val="1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5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5"/>
  <p:tag name="KSO_WM_UNIT_USESOURCEFORMAT_APPLY" val="1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6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6"/>
  <p:tag name="KSO_WM_UNIT_USESOURCEFORMAT_APPLY" val="1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7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7"/>
  <p:tag name="KSO_WM_UNIT_USESOURCEFORMAT_APPLY" val="1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8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8"/>
  <p:tag name="KSO_WM_UNIT_USESOURCEFORMAT_APPLY" val="1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9"/>
  <p:tag name="KSO_WM_UNIT_USESOURCEFORMAT_APPLY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10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10"/>
  <p:tag name="KSO_WM_UNIT_USESOURCEFORMAT_APPLY" val="1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a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5"/>
  <p:tag name="KSO_WM_DIAGRAM_GROUP_CODE" val="l1-6"/>
  <p:tag name="KSO_WM_UNIT_TYPE" val="a"/>
  <p:tag name="KSO_WM_UNIT_INDEX" val="1"/>
  <p:tag name="KSO_WM_UNIT_PRESET_TEXT" val="添加标题"/>
  <p:tag name="KSO_WM_UNIT_TEXT_FILL_FORE_SCHEMECOLOR_INDEX" val="14"/>
  <p:tag name="KSO_WM_UNIT_TEXT_FILL_TYPE" val="1"/>
  <p:tag name="KSO_WM_UNIT_USESOURCEFORMAT_APPLY" val="1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l_h_f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60"/>
  <p:tag name="KSO_WM_DIAGRAM_GROUP_CODE" val="l1-6"/>
  <p:tag name="KSO_WM_UNIT_TYPE" val="l_h_f"/>
  <p:tag name="KSO_WM_UNIT_INDEX" val="1_2_1"/>
  <p:tag name="KSO_WM_UNIT_TEXT_FILL_FORE_SCHEMECOLOR_INDEX" val="14"/>
  <p:tag name="KSO_WM_UNIT_TEXT_FILL_TYPE" val="1"/>
  <p:tag name="KSO_WM_UNIT_USESOURCEFORMAT_APPLY" val="1"/>
</p:tagLst>
</file>

<file path=ppt/tags/tag203.xml><?xml version="1.0" encoding="utf-8"?>
<p:tagLst xmlns:p="http://schemas.openxmlformats.org/presentationml/2006/main">
  <p:tag name="KSO_WM_SLIDE_ID" val="custom20200918_11"/>
  <p:tag name="KSO_WM_TEMPLATE_SUBCATEGORY" val="0"/>
  <p:tag name="KSO_WM_SLIDE_ITEM_CNT" val="2"/>
  <p:tag name="KSO_WM_SLIDE_INDEX" val="11"/>
  <p:tag name="KSO_WM_TAG_VERSION" val="1.0"/>
  <p:tag name="KSO_WM_BEAUTIFY_FLAG" val="#wm#"/>
  <p:tag name="KSO_WM_TEMPLATE_CATEGORY" val="custom"/>
  <p:tag name="KSO_WM_TEMPLATE_INDEX" val="20200918"/>
  <p:tag name="KSO_WM_SLIDE_TYPE" val="text"/>
  <p:tag name="KSO_WM_SLIDE_SUBTYPE" val="diag"/>
  <p:tag name="KSO_WM_SLIDE_SIZE" val="638.131*219.386"/>
  <p:tag name="KSO_WM_SLIDE_POSITION" val="138.45*122.119"/>
  <p:tag name="KSO_WM_DIAGRAM_GROUP_CODE" val="l1-6"/>
  <p:tag name="KSO_WM_SLIDE_DIAGTYPE" val="l"/>
  <p:tag name="KSO_WM_SLIDE_LAYOUT" val="a_d_l"/>
  <p:tag name="KSO_WM_SLIDE_LAYOUT_CNT" val="1_1_1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5*i*3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3"/>
  <p:tag name="KSO_WM_UNIT_TYPE" val="i"/>
  <p:tag name="KSO_WM_UNIT_INDEX" val="3"/>
  <p:tag name="KSO_WM_UNIT_USESOURCEFORMAT_APPLY" val="1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i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USESOURCEFORMAT_APPLY" val="1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f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NOCLEAR" val="0"/>
  <p:tag name="KSO_WM_DIAGRAM_GROUP_CODE" val="l1-1"/>
  <p:tag name="KSO_WM_UNIT_TYPE" val="l_h_f"/>
  <p:tag name="KSO_WM_UNIT_INDEX" val="1_4_1"/>
  <p:tag name="KSO_WM_UNIT_PRESET_TEXT" val="添加标题"/>
  <p:tag name="KSO_WM_UNIT_VALUE" val="5"/>
  <p:tag name="KSO_WM_UNIT_TEXT_FILL_FORE_SCHEMECOLOR_INDEX" val="14"/>
  <p:tag name="KSO_WM_UNIT_TEXT_FILL_TYPE" val="1"/>
  <p:tag name="KSO_WM_UNIT_USESOURCEFORMAT_APPLY" val="1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5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3"/>
  <p:tag name="KSO_WM_UNIT_TYPE" val="i"/>
  <p:tag name="KSO_WM_UNIT_INDEX" val="9"/>
  <p:tag name="KSO_WM_UNIT_USESOURCEFORMAT_APPLY" val="1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"/>
  <p:tag name="KSO_WM_UNIT_USESOURCEFORMAT_APPLY" val="1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8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8"/>
  <p:tag name="KSO_WM_UNIT_USESOURCEFORMAT_APPLY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9"/>
  <p:tag name="KSO_WM_UNIT_USESOURCEFORMAT_APPLY" val="1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0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0"/>
  <p:tag name="KSO_WM_UNIT_USESOURCEFORMAT_APPLY" val="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4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4"/>
  <p:tag name="KSO_WM_UNIT_USESOURCEFORMAT_APPLY" val="1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3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3"/>
  <p:tag name="KSO_WM_UNIT_USESOURCEFORMAT_APPLY" val="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734*482"/>
  <p:tag name="KSO_WM_DIAGRAM_GROUP_CODE" val="l1-1"/>
  <p:tag name="KSO_WM_UNIT_TYPE" val="l_h_d"/>
  <p:tag name="KSO_WM_UNIT_INDEX" val="1_4_1"/>
  <p:tag name="KSO_WM_UNIT_USESOURCEFORMAT_APPLY" val="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0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0"/>
  <p:tag name="KSO_WM_UNIT_USESOURCEFORMAT_APPLY" val="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1"/>
  <p:tag name="KSO_WM_UNIT_USESOURCEFORMAT_APPLY" val="1"/>
</p:tagLst>
</file>

<file path=ppt/tags/tag217.xml><?xml version="1.0" encoding="utf-8"?>
<p:tagLst xmlns:p="http://schemas.openxmlformats.org/presentationml/2006/main">
  <p:tag name="KSO_WM_SLIDE_ID" val="custom20200918_17"/>
  <p:tag name="KSO_WM_TEMPLATE_SUBCATEGORY" val="0"/>
  <p:tag name="KSO_WM_SLIDE_ITEM_CNT" val="0"/>
  <p:tag name="KSO_WM_SLIDE_INDEX" val="17"/>
  <p:tag name="KSO_WM_TAG_VERSION" val="1.0"/>
  <p:tag name="KSO_WM_BEAUTIFY_FLAG" val="#wm#"/>
  <p:tag name="KSO_WM_TEMPLATE_CATEGORY" val="custom"/>
  <p:tag name="KSO_WM_TEMPLATE_INDEX" val="20200918"/>
  <p:tag name="KSO_WM_SLIDE_TYPE" val="endPage"/>
  <p:tag name="KSO_WM_SLIDE_SUBTYPE" val="pureTxt"/>
  <p:tag name="KSO_WM_SLIDE_LAYOUT" val="a"/>
  <p:tag name="KSO_WM_SLIDE_LAYOUT_CNT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自定义 90">
      <a:dk1>
        <a:sysClr val="windowText" lastClr="000000"/>
      </a:dk1>
      <a:lt1>
        <a:sysClr val="window" lastClr="FFFFFF"/>
      </a:lt1>
      <a:dk2>
        <a:srgbClr val="44546A"/>
      </a:dk2>
      <a:lt2>
        <a:srgbClr val="B5CBDF"/>
      </a:lt2>
      <a:accent1>
        <a:srgbClr val="4472C4"/>
      </a:accent1>
      <a:accent2>
        <a:srgbClr val="ED7D31"/>
      </a:accent2>
      <a:accent3>
        <a:srgbClr val="50A0BA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4896</Words>
  <Application>WPS 演示</Application>
  <PresentationFormat>宽屏</PresentationFormat>
  <Paragraphs>867</Paragraphs>
  <Slides>26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腾祥嘉丽准粗圆简</vt:lpstr>
      <vt:lpstr>二字元煜臣拙宋简</vt:lpstr>
      <vt:lpstr>Aa语文老师的字 (非商业使用)</vt:lpstr>
      <vt:lpstr>潮字社国风冉宋简-闪</vt:lpstr>
      <vt:lpstr>Arial Unicode MS</vt:lpstr>
      <vt:lpstr>Calibri</vt:lpstr>
      <vt:lpstr>Gill Sans</vt:lpstr>
      <vt:lpstr>Gill Sans MT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时间线梳理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admin</cp:lastModifiedBy>
  <cp:revision>274</cp:revision>
  <dcterms:created xsi:type="dcterms:W3CDTF">2019-06-19T02:08:00Z</dcterms:created>
  <dcterms:modified xsi:type="dcterms:W3CDTF">2021-11-01T09:02:57Z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F1EC30ECFEE848228F53CB9A9FBD74FB</vt:lpwstr>
  </property>
</Properties>
</file>